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6" r:id="rId5"/>
  </p:sldMasterIdLst>
  <p:notesMasterIdLst>
    <p:notesMasterId r:id="rId17"/>
  </p:notesMasterIdLst>
  <p:handoutMasterIdLst>
    <p:handoutMasterId r:id="rId18"/>
  </p:handoutMasterIdLst>
  <p:sldIdLst>
    <p:sldId id="266" r:id="rId6"/>
    <p:sldId id="281" r:id="rId7"/>
    <p:sldId id="285" r:id="rId8"/>
    <p:sldId id="283" r:id="rId9"/>
    <p:sldId id="284" r:id="rId10"/>
    <p:sldId id="287" r:id="rId11"/>
    <p:sldId id="286" r:id="rId12"/>
    <p:sldId id="288" r:id="rId13"/>
    <p:sldId id="289" r:id="rId14"/>
    <p:sldId id="290" r:id="rId15"/>
    <p:sldId id="291" r:id="rId16"/>
  </p:sldIdLst>
  <p:sldSz cx="12192000" cy="6858000"/>
  <p:notesSz cx="6799263" cy="9929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3EFB2D6-CE1E-413B-AFAB-587C6B3DF335}">
          <p14:sldIdLst>
            <p14:sldId id="266"/>
            <p14:sldId id="281"/>
            <p14:sldId id="285"/>
            <p14:sldId id="283"/>
            <p14:sldId id="284"/>
            <p14:sldId id="287"/>
            <p14:sldId id="286"/>
            <p14:sldId id="288"/>
            <p14:sldId id="289"/>
            <p14:sldId id="290"/>
            <p14:sldId id="29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127">
          <p15:clr>
            <a:srgbClr val="A4A3A4"/>
          </p15:clr>
        </p15:guide>
        <p15:guide id="2" pos="214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400"/>
    <a:srgbClr val="FFCD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17" autoAdjust="0"/>
    <p:restoredTop sz="89822" autoAdjust="0"/>
  </p:normalViewPr>
  <p:slideViewPr>
    <p:cSldViewPr>
      <p:cViewPr varScale="1">
        <p:scale>
          <a:sx n="91" d="100"/>
          <a:sy n="91" d="100"/>
        </p:scale>
        <p:origin x="346" y="58"/>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60" d="100"/>
          <a:sy n="60" d="100"/>
        </p:scale>
        <p:origin x="3274" y="53"/>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347" cy="496491"/>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sz="quarter" idx="1"/>
          </p:nvPr>
        </p:nvSpPr>
        <p:spPr>
          <a:xfrm>
            <a:off x="3851342" y="0"/>
            <a:ext cx="2946347" cy="496491"/>
          </a:xfrm>
          <a:prstGeom prst="rect">
            <a:avLst/>
          </a:prstGeom>
        </p:spPr>
        <p:txBody>
          <a:bodyPr vert="horz" lIns="91440" tIns="45720" rIns="91440" bIns="45720" rtlCol="0"/>
          <a:lstStyle>
            <a:lvl1pPr algn="r">
              <a:defRPr sz="1200"/>
            </a:lvl1pPr>
          </a:lstStyle>
          <a:p>
            <a:fld id="{CA90C96D-F247-4F08-933E-18FE98FB7F73}" type="datetimeFigureOut">
              <a:rPr lang="en-AU" smtClean="0"/>
              <a:t>9/08/2019</a:t>
            </a:fld>
            <a:endParaRPr lang="en-AU" dirty="0"/>
          </a:p>
        </p:txBody>
      </p:sp>
      <p:sp>
        <p:nvSpPr>
          <p:cNvPr id="4" name="Footer Placeholder 3"/>
          <p:cNvSpPr>
            <a:spLocks noGrp="1"/>
          </p:cNvSpPr>
          <p:nvPr>
            <p:ph type="ftr" sz="quarter" idx="2"/>
          </p:nvPr>
        </p:nvSpPr>
        <p:spPr>
          <a:xfrm>
            <a:off x="0" y="9431599"/>
            <a:ext cx="2946347" cy="496491"/>
          </a:xfrm>
          <a:prstGeom prst="rect">
            <a:avLst/>
          </a:prstGeom>
        </p:spPr>
        <p:txBody>
          <a:bodyPr vert="horz" lIns="91440" tIns="45720" rIns="91440" bIns="45720" rtlCol="0" anchor="b"/>
          <a:lstStyle>
            <a:lvl1pPr algn="l">
              <a:defRPr sz="1200"/>
            </a:lvl1pPr>
          </a:lstStyle>
          <a:p>
            <a:endParaRPr lang="en-AU" dirty="0"/>
          </a:p>
        </p:txBody>
      </p:sp>
      <p:sp>
        <p:nvSpPr>
          <p:cNvPr id="5" name="Slide Number Placeholder 4"/>
          <p:cNvSpPr>
            <a:spLocks noGrp="1"/>
          </p:cNvSpPr>
          <p:nvPr>
            <p:ph type="sldNum" sz="quarter" idx="3"/>
          </p:nvPr>
        </p:nvSpPr>
        <p:spPr>
          <a:xfrm>
            <a:off x="3851342" y="9431599"/>
            <a:ext cx="2946347" cy="496491"/>
          </a:xfrm>
          <a:prstGeom prst="rect">
            <a:avLst/>
          </a:prstGeom>
        </p:spPr>
        <p:txBody>
          <a:bodyPr vert="horz" lIns="91440" tIns="45720" rIns="91440" bIns="45720" rtlCol="0" anchor="b"/>
          <a:lstStyle>
            <a:lvl1pPr algn="r">
              <a:defRPr sz="1200"/>
            </a:lvl1pPr>
          </a:lstStyle>
          <a:p>
            <a:fld id="{46F0CF7D-6A02-4CEC-925F-B88D65E84C35}" type="slidenum">
              <a:rPr lang="en-AU" smtClean="0"/>
              <a:t>‹#›</a:t>
            </a:fld>
            <a:endParaRPr lang="en-AU" dirty="0"/>
          </a:p>
        </p:txBody>
      </p:sp>
    </p:spTree>
    <p:extLst>
      <p:ext uri="{BB962C8B-B14F-4D97-AF65-F5344CB8AC3E}">
        <p14:creationId xmlns:p14="http://schemas.microsoft.com/office/powerpoint/2010/main" val="3376992352"/>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3.jpeg>
</file>

<file path=ppt/media/image4.png>
</file>

<file path=ppt/media/image5.jp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51275" y="0"/>
            <a:ext cx="2946400" cy="496888"/>
          </a:xfrm>
          <a:prstGeom prst="rect">
            <a:avLst/>
          </a:prstGeom>
        </p:spPr>
        <p:txBody>
          <a:bodyPr vert="horz" lIns="91440" tIns="45720" rIns="91440" bIns="45720" rtlCol="0"/>
          <a:lstStyle>
            <a:lvl1pPr algn="r">
              <a:defRPr sz="1200"/>
            </a:lvl1pPr>
          </a:lstStyle>
          <a:p>
            <a:fld id="{C93230FA-0A98-4784-B500-95E4FD226C43}" type="datetimeFigureOut">
              <a:rPr lang="en-AU" smtClean="0"/>
              <a:t>9/08/2019</a:t>
            </a:fld>
            <a:endParaRPr lang="en-AU" dirty="0"/>
          </a:p>
        </p:txBody>
      </p:sp>
      <p:sp>
        <p:nvSpPr>
          <p:cNvPr id="4" name="Slide Image Placeholder 3"/>
          <p:cNvSpPr>
            <a:spLocks noGrp="1" noRot="1" noChangeAspect="1"/>
          </p:cNvSpPr>
          <p:nvPr>
            <p:ph type="sldImg" idx="2"/>
          </p:nvPr>
        </p:nvSpPr>
        <p:spPr>
          <a:xfrm>
            <a:off x="90488" y="744538"/>
            <a:ext cx="6618287" cy="3724275"/>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79450" y="4716463"/>
            <a:ext cx="5440363" cy="44688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31338"/>
            <a:ext cx="2946400" cy="49688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51275" y="9431338"/>
            <a:ext cx="2946400" cy="496887"/>
          </a:xfrm>
          <a:prstGeom prst="rect">
            <a:avLst/>
          </a:prstGeom>
        </p:spPr>
        <p:txBody>
          <a:bodyPr vert="horz" lIns="91440" tIns="45720" rIns="91440" bIns="45720" rtlCol="0" anchor="b"/>
          <a:lstStyle>
            <a:lvl1pPr algn="r">
              <a:defRPr sz="1200"/>
            </a:lvl1pPr>
          </a:lstStyle>
          <a:p>
            <a:fld id="{76F8223D-53EB-4CEA-B041-CBDB2D4EC422}" type="slidenum">
              <a:rPr lang="en-AU" smtClean="0"/>
              <a:t>‹#›</a:t>
            </a:fld>
            <a:endParaRPr lang="en-AU" dirty="0"/>
          </a:p>
        </p:txBody>
      </p:sp>
    </p:spTree>
    <p:extLst>
      <p:ext uri="{BB962C8B-B14F-4D97-AF65-F5344CB8AC3E}">
        <p14:creationId xmlns:p14="http://schemas.microsoft.com/office/powerpoint/2010/main" val="3229841261"/>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tile tx="0" ty="0" sx="0" sy="0" flip="none" algn="tl"/>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26B9863-5D86-40E3-879E-CD9F067DE1A2}"/>
              </a:ext>
            </a:extLst>
          </p:cNvPr>
          <p:cNvPicPr>
            <a:picLocks noChangeAspect="1"/>
          </p:cNvPicPr>
          <p:nvPr userDrawn="1"/>
        </p:nvPicPr>
        <p:blipFill>
          <a:blip r:embed="rId3"/>
          <a:stretch>
            <a:fillRect/>
          </a:stretch>
        </p:blipFill>
        <p:spPr>
          <a:xfrm>
            <a:off x="-18546" y="0"/>
            <a:ext cx="12210545" cy="6892146"/>
          </a:xfrm>
          <a:prstGeom prst="rect">
            <a:avLst/>
          </a:prstGeom>
        </p:spPr>
      </p:pic>
      <p:sp>
        <p:nvSpPr>
          <p:cNvPr id="6" name="Title 1"/>
          <p:cNvSpPr>
            <a:spLocks noGrp="1"/>
          </p:cNvSpPr>
          <p:nvPr>
            <p:ph type="ctrTitle" hasCustomPrompt="1"/>
          </p:nvPr>
        </p:nvSpPr>
        <p:spPr>
          <a:xfrm>
            <a:off x="6111419" y="5013176"/>
            <a:ext cx="6080579" cy="1878970"/>
          </a:xfrm>
          <a:prstGeom prst="rect">
            <a:avLst/>
          </a:prstGeom>
        </p:spPr>
        <p:style>
          <a:lnRef idx="3">
            <a:schemeClr val="lt1"/>
          </a:lnRef>
          <a:fillRef idx="1">
            <a:schemeClr val="dk1"/>
          </a:fillRef>
          <a:effectRef idx="1">
            <a:schemeClr val="dk1"/>
          </a:effectRef>
          <a:fontRef idx="minor">
            <a:schemeClr val="lt1"/>
          </a:fontRef>
        </p:style>
        <p:txBody>
          <a:bodyPr anchor="t">
            <a:normAutofit/>
          </a:bodyPr>
          <a:lstStyle>
            <a:lvl1pPr algn="ctr">
              <a:defRPr sz="2800" b="0" cap="none" spc="0" baseline="0">
                <a:ln w="0"/>
                <a:solidFill>
                  <a:srgbClr val="FFD400"/>
                </a:solidFill>
                <a:effectLst>
                  <a:outerShdw blurRad="38100" dist="25400" dir="5400000" algn="ctr" rotWithShape="0">
                    <a:srgbClr val="6E747A">
                      <a:alpha val="43000"/>
                    </a:srgbClr>
                  </a:outerShdw>
                </a:effectLst>
              </a:defRPr>
            </a:lvl1pPr>
          </a:lstStyle>
          <a:p>
            <a:r>
              <a:rPr lang="en-US" dirty="0"/>
              <a:t>Property Price Analysis - Brisbane Southern Suburbs 2019</a:t>
            </a:r>
            <a:br>
              <a:rPr lang="en-US" dirty="0"/>
            </a:br>
            <a:br>
              <a:rPr lang="en-US" dirty="0"/>
            </a:br>
            <a:r>
              <a:rPr lang="en-US" sz="1400" b="0" dirty="0"/>
              <a:t>Frank He 09 August 2019</a:t>
            </a:r>
            <a:br>
              <a:rPr lang="en-US" dirty="0"/>
            </a:br>
            <a:endParaRPr lang="en-US" dirty="0"/>
          </a:p>
        </p:txBody>
      </p:sp>
      <p:pic>
        <p:nvPicPr>
          <p:cNvPr id="3" name="Picture 2">
            <a:extLst>
              <a:ext uri="{FF2B5EF4-FFF2-40B4-BE49-F238E27FC236}">
                <a16:creationId xmlns:a16="http://schemas.microsoft.com/office/drawing/2014/main" id="{2ADA2C50-F2B0-49EE-B3A7-F2AB5D94492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5836" y="0"/>
            <a:ext cx="6137256" cy="4077072"/>
          </a:xfrm>
          <a:prstGeom prst="rect">
            <a:avLst/>
          </a:prstGeom>
        </p:spPr>
      </p:pic>
      <p:pic>
        <p:nvPicPr>
          <p:cNvPr id="4" name="Picture 3">
            <a:extLst>
              <a:ext uri="{FF2B5EF4-FFF2-40B4-BE49-F238E27FC236}">
                <a16:creationId xmlns:a16="http://schemas.microsoft.com/office/drawing/2014/main" id="{417E7768-5206-446E-A543-9D548AE1E19C}"/>
              </a:ext>
            </a:extLst>
          </p:cNvPr>
          <p:cNvPicPr>
            <a:picLocks noChangeAspect="1"/>
          </p:cNvPicPr>
          <p:nvPr userDrawn="1"/>
        </p:nvPicPr>
        <p:blipFill>
          <a:blip r:embed="rId5"/>
          <a:stretch>
            <a:fillRect/>
          </a:stretch>
        </p:blipFill>
        <p:spPr>
          <a:xfrm>
            <a:off x="-22799" y="4082009"/>
            <a:ext cx="6118797" cy="2810137"/>
          </a:xfrm>
          <a:prstGeom prst="rect">
            <a:avLst/>
          </a:prstGeom>
        </p:spPr>
      </p:pic>
      <p:pic>
        <p:nvPicPr>
          <p:cNvPr id="7" name="Picture 6">
            <a:extLst>
              <a:ext uri="{FF2B5EF4-FFF2-40B4-BE49-F238E27FC236}">
                <a16:creationId xmlns:a16="http://schemas.microsoft.com/office/drawing/2014/main" id="{82456FE9-C234-48EF-9384-25DBC7BB5EE6}"/>
              </a:ext>
            </a:extLst>
          </p:cNvPr>
          <p:cNvPicPr>
            <a:picLocks noChangeAspect="1"/>
          </p:cNvPicPr>
          <p:nvPr userDrawn="1"/>
        </p:nvPicPr>
        <p:blipFill>
          <a:blip r:embed="rId6"/>
          <a:stretch>
            <a:fillRect/>
          </a:stretch>
        </p:blipFill>
        <p:spPr>
          <a:xfrm>
            <a:off x="6103710" y="-1"/>
            <a:ext cx="6096000" cy="4077072"/>
          </a:xfrm>
          <a:prstGeom prst="rect">
            <a:avLst/>
          </a:prstGeom>
        </p:spPr>
      </p:pic>
      <p:sp>
        <p:nvSpPr>
          <p:cNvPr id="12" name="TextBox 11">
            <a:extLst>
              <a:ext uri="{FF2B5EF4-FFF2-40B4-BE49-F238E27FC236}">
                <a16:creationId xmlns:a16="http://schemas.microsoft.com/office/drawing/2014/main" id="{4869D6C3-9397-414C-8095-3B37514D1C61}"/>
              </a:ext>
            </a:extLst>
          </p:cNvPr>
          <p:cNvSpPr txBox="1"/>
          <p:nvPr userDrawn="1"/>
        </p:nvSpPr>
        <p:spPr>
          <a:xfrm>
            <a:off x="6111420" y="4228346"/>
            <a:ext cx="6096000" cy="523220"/>
          </a:xfrm>
          <a:prstGeom prst="rect">
            <a:avLst/>
          </a:prstGeom>
          <a:noFill/>
        </p:spPr>
        <p:txBody>
          <a:bodyPr wrap="square" rtlCol="0">
            <a:spAutoFit/>
          </a:bodyPr>
          <a:lstStyle/>
          <a:p>
            <a:pPr algn="ctr"/>
            <a:r>
              <a:rPr lang="en-US" sz="2800" dirty="0">
                <a:solidFill>
                  <a:schemeClr val="bg1"/>
                </a:solidFill>
              </a:rPr>
              <a:t>Data Science Capstone Project</a:t>
            </a:r>
          </a:p>
        </p:txBody>
      </p:sp>
    </p:spTree>
    <p:extLst>
      <p:ext uri="{BB962C8B-B14F-4D97-AF65-F5344CB8AC3E}">
        <p14:creationId xmlns:p14="http://schemas.microsoft.com/office/powerpoint/2010/main" val="12924215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499" y="6356756"/>
            <a:ext cx="2742787" cy="364275"/>
          </a:xfrm>
          <a:prstGeom prst="rect">
            <a:avLst/>
          </a:prstGeom>
        </p:spPr>
        <p:txBody>
          <a:bodyPr/>
          <a:lstStyle/>
          <a:p>
            <a:fld id="{D00FE936-484B-495F-8018-3E894E280C54}" type="datetime1">
              <a:rPr lang="zh-CN" altLang="en-US" smtClean="0"/>
              <a:t>2019/8/9</a:t>
            </a:fld>
            <a:endParaRPr lang="zh-CN" altLang="en-US"/>
          </a:p>
        </p:txBody>
      </p:sp>
      <p:sp>
        <p:nvSpPr>
          <p:cNvPr id="3" name="页脚占位符 2"/>
          <p:cNvSpPr>
            <a:spLocks noGrp="1"/>
          </p:cNvSpPr>
          <p:nvPr>
            <p:ph type="ftr" sz="quarter" idx="11"/>
          </p:nvPr>
        </p:nvSpPr>
        <p:spPr>
          <a:xfrm>
            <a:off x="4038912" y="6356756"/>
            <a:ext cx="4114179" cy="36427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728" y="6356756"/>
            <a:ext cx="2742787" cy="364275"/>
          </a:xfrm>
          <a:prstGeom prst="rect">
            <a:avLst/>
          </a:prstGeom>
        </p:spPr>
        <p:txBody>
          <a:bodyPr/>
          <a:lstStyle/>
          <a:p>
            <a:fld id="{8C92ADDF-ABC6-4EEC-846D-A1AE2D410679}" type="slidenum">
              <a:rPr lang="zh-CN" altLang="en-US" smtClean="0"/>
              <a:t>‹#›</a:t>
            </a:fld>
            <a:endParaRPr lang="zh-CN" altLang="en-US"/>
          </a:p>
        </p:txBody>
      </p:sp>
    </p:spTree>
    <p:extLst>
      <p:ext uri="{BB962C8B-B14F-4D97-AF65-F5344CB8AC3E}">
        <p14:creationId xmlns:p14="http://schemas.microsoft.com/office/powerpoint/2010/main" val="39649970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494" y="365781"/>
            <a:ext cx="10515015" cy="1324636"/>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494" y="1825890"/>
            <a:ext cx="10515015" cy="4351729"/>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499" y="6356756"/>
            <a:ext cx="2742787" cy="364275"/>
          </a:xfrm>
          <a:prstGeom prst="rect">
            <a:avLst/>
          </a:prstGeom>
        </p:spPr>
        <p:txBody>
          <a:bodyPr/>
          <a:lstStyle/>
          <a:p>
            <a:fld id="{20F09DA6-3388-4A00-9F66-5FCB104CBC99}" type="datetime1">
              <a:rPr lang="zh-CN" altLang="en-US" smtClean="0"/>
              <a:t>2019/8/9</a:t>
            </a:fld>
            <a:endParaRPr lang="zh-CN" altLang="en-US"/>
          </a:p>
        </p:txBody>
      </p:sp>
      <p:sp>
        <p:nvSpPr>
          <p:cNvPr id="5" name="页脚占位符 4"/>
          <p:cNvSpPr>
            <a:spLocks noGrp="1"/>
          </p:cNvSpPr>
          <p:nvPr>
            <p:ph type="ftr" sz="quarter" idx="11"/>
          </p:nvPr>
        </p:nvSpPr>
        <p:spPr>
          <a:xfrm>
            <a:off x="4038912" y="6356756"/>
            <a:ext cx="4114179" cy="36427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728" y="6356756"/>
            <a:ext cx="2742787" cy="364275"/>
          </a:xfrm>
          <a:prstGeom prst="rect">
            <a:avLst/>
          </a:prstGeom>
        </p:spPr>
        <p:txBody>
          <a:bodyPr/>
          <a:lstStyle/>
          <a:p>
            <a:fld id="{8C92ADDF-ABC6-4EEC-846D-A1AE2D410679}" type="slidenum">
              <a:rPr lang="zh-CN" altLang="en-US" smtClean="0"/>
              <a:t>‹#›</a:t>
            </a:fld>
            <a:endParaRPr lang="zh-CN" altLang="en-US"/>
          </a:p>
        </p:txBody>
      </p:sp>
    </p:spTree>
    <p:extLst>
      <p:ext uri="{BB962C8B-B14F-4D97-AF65-F5344CB8AC3E}">
        <p14:creationId xmlns:p14="http://schemas.microsoft.com/office/powerpoint/2010/main" val="41867586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494" y="365781"/>
            <a:ext cx="10515015" cy="1324636"/>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499" y="6356756"/>
            <a:ext cx="2742787" cy="364275"/>
          </a:xfrm>
          <a:prstGeom prst="rect">
            <a:avLst/>
          </a:prstGeom>
        </p:spPr>
        <p:txBody>
          <a:bodyPr/>
          <a:lstStyle/>
          <a:p>
            <a:fld id="{AC45A97E-9BF2-4881-8453-66B2E744F851}" type="datetime1">
              <a:rPr lang="zh-CN" altLang="en-US" smtClean="0"/>
              <a:t>2019/8/9</a:t>
            </a:fld>
            <a:endParaRPr lang="zh-CN" altLang="en-US"/>
          </a:p>
        </p:txBody>
      </p:sp>
      <p:sp>
        <p:nvSpPr>
          <p:cNvPr id="4" name="页脚占位符 3"/>
          <p:cNvSpPr>
            <a:spLocks noGrp="1"/>
          </p:cNvSpPr>
          <p:nvPr>
            <p:ph type="ftr" sz="quarter" idx="11"/>
          </p:nvPr>
        </p:nvSpPr>
        <p:spPr>
          <a:xfrm>
            <a:off x="4038912" y="6356756"/>
            <a:ext cx="4114179" cy="36427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728" y="6356756"/>
            <a:ext cx="2742787" cy="364275"/>
          </a:xfrm>
          <a:prstGeom prst="rect">
            <a:avLst/>
          </a:prstGeom>
        </p:spPr>
        <p:txBody>
          <a:bodyPr/>
          <a:lstStyle/>
          <a:p>
            <a:fld id="{8C92ADDF-ABC6-4EEC-846D-A1AE2D410679}" type="slidenum">
              <a:rPr lang="zh-CN" altLang="en-US" smtClean="0"/>
              <a:t>‹#›</a:t>
            </a:fld>
            <a:endParaRPr lang="zh-CN" altLang="en-US"/>
          </a:p>
        </p:txBody>
      </p:sp>
    </p:spTree>
    <p:extLst>
      <p:ext uri="{BB962C8B-B14F-4D97-AF65-F5344CB8AC3E}">
        <p14:creationId xmlns:p14="http://schemas.microsoft.com/office/powerpoint/2010/main" val="2684312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499" y="6356756"/>
            <a:ext cx="2742787" cy="364275"/>
          </a:xfrm>
          <a:prstGeom prst="rect">
            <a:avLst/>
          </a:prstGeom>
        </p:spPr>
        <p:txBody>
          <a:bodyPr/>
          <a:lstStyle/>
          <a:p>
            <a:fld id="{1C94E125-2E41-4B05-BBDE-C3917C02FA7B}" type="datetime1">
              <a:rPr lang="zh-CN" altLang="en-US" smtClean="0"/>
              <a:t>2019/8/9</a:t>
            </a:fld>
            <a:endParaRPr lang="zh-CN" altLang="en-US"/>
          </a:p>
        </p:txBody>
      </p:sp>
      <p:sp>
        <p:nvSpPr>
          <p:cNvPr id="3" name="页脚占位符 2"/>
          <p:cNvSpPr>
            <a:spLocks noGrp="1"/>
          </p:cNvSpPr>
          <p:nvPr>
            <p:ph type="ftr" sz="quarter" idx="11"/>
          </p:nvPr>
        </p:nvSpPr>
        <p:spPr>
          <a:xfrm>
            <a:off x="4038912" y="6356756"/>
            <a:ext cx="4114179" cy="36427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728" y="6356756"/>
            <a:ext cx="2742787" cy="364275"/>
          </a:xfrm>
          <a:prstGeom prst="rect">
            <a:avLst/>
          </a:prstGeom>
        </p:spPr>
        <p:txBody>
          <a:bodyPr/>
          <a:lstStyle/>
          <a:p>
            <a:fld id="{8C92ADDF-ABC6-4EEC-846D-A1AE2D410679}" type="slidenum">
              <a:rPr lang="zh-CN" altLang="en-US" smtClean="0"/>
              <a:t>‹#›</a:t>
            </a:fld>
            <a:endParaRPr lang="zh-CN" altLang="en-US"/>
          </a:p>
        </p:txBody>
      </p:sp>
    </p:spTree>
    <p:extLst>
      <p:ext uri="{BB962C8B-B14F-4D97-AF65-F5344CB8AC3E}">
        <p14:creationId xmlns:p14="http://schemas.microsoft.com/office/powerpoint/2010/main" val="19561091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7005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38875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43340" y="1052736"/>
            <a:ext cx="11905323" cy="5184576"/>
          </a:xfrm>
          <a:prstGeom prst="rect">
            <a:avLst/>
          </a:prstGeom>
        </p:spPr>
        <p:txBody>
          <a:bodyPr>
            <a:normAutofit/>
          </a:bodyPr>
          <a:lstStyle>
            <a:lvl1pPr>
              <a:defRPr sz="2000">
                <a:latin typeface="Arial Narrow" pitchFamily="34" charset="0"/>
              </a:defRPr>
            </a:lvl1pPr>
            <a:lvl2pPr>
              <a:defRPr sz="1800">
                <a:latin typeface="Arial Narrow" pitchFamily="34" charset="0"/>
              </a:defRPr>
            </a:lvl2pPr>
            <a:lvl3pPr>
              <a:defRPr sz="1600">
                <a:latin typeface="Arial Narrow" pitchFamily="34" charset="0"/>
              </a:defRPr>
            </a:lvl3pPr>
            <a:lvl4pPr>
              <a:defRPr sz="1400">
                <a:latin typeface="Arial Narrow" pitchFamily="34" charset="0"/>
              </a:defRPr>
            </a:lvl4pPr>
            <a:lvl5pPr>
              <a:defRPr sz="1400">
                <a:latin typeface="Arial Narrow"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Text Placeholder 6"/>
          <p:cNvSpPr>
            <a:spLocks noGrp="1"/>
          </p:cNvSpPr>
          <p:nvPr>
            <p:ph type="body" sz="quarter" idx="10"/>
          </p:nvPr>
        </p:nvSpPr>
        <p:spPr>
          <a:xfrm>
            <a:off x="0" y="-99392"/>
            <a:ext cx="8736971" cy="504056"/>
          </a:xfrm>
          <a:prstGeom prst="rect">
            <a:avLst/>
          </a:prstGeom>
        </p:spPr>
        <p:txBody>
          <a:bodyPr/>
          <a:lstStyle>
            <a:lvl1pPr marL="0" indent="0">
              <a:buNone/>
              <a:defRPr sz="2800" b="1">
                <a:solidFill>
                  <a:schemeClr val="bg1"/>
                </a:solidFill>
              </a:defRPr>
            </a:lvl1pPr>
          </a:lstStyle>
          <a:p>
            <a:pPr lvl="0"/>
            <a:endParaRPr lang="en-AU" dirty="0"/>
          </a:p>
        </p:txBody>
      </p:sp>
    </p:spTree>
    <p:extLst>
      <p:ext uri="{BB962C8B-B14F-4D97-AF65-F5344CB8AC3E}">
        <p14:creationId xmlns:p14="http://schemas.microsoft.com/office/powerpoint/2010/main" val="10642438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5"/>
            <a:ext cx="10363200" cy="1362075"/>
          </a:xfrm>
          <a:prstGeom prst="rect">
            <a:avLst/>
          </a:prstGeom>
        </p:spPr>
        <p:txBody>
          <a:bodyPr/>
          <a:lstStyle/>
          <a:p>
            <a:endParaRPr lang="en-AU" dirty="0"/>
          </a:p>
        </p:txBody>
      </p:sp>
      <p:sp>
        <p:nvSpPr>
          <p:cNvPr id="3" name="Text Placeholder 2"/>
          <p:cNvSpPr>
            <a:spLocks noGrp="1"/>
          </p:cNvSpPr>
          <p:nvPr>
            <p:ph type="body" idx="1"/>
          </p:nvPr>
        </p:nvSpPr>
        <p:spPr>
          <a:xfrm>
            <a:off x="963084" y="2906713"/>
            <a:ext cx="10363200" cy="1500187"/>
          </a:xfrm>
          <a:prstGeom prst="rect">
            <a:avLst/>
          </a:prstGeom>
        </p:spPr>
        <p:txBody>
          <a:bodyPr/>
          <a:lstStyle>
            <a:lvl1pPr marL="0" indent="0">
              <a:buFontTx/>
              <a:buNone/>
              <a:defRPr/>
            </a:lvl1pPr>
          </a:lstStyle>
          <a:p>
            <a:endParaRPr lang="en-AU" dirty="0"/>
          </a:p>
        </p:txBody>
      </p:sp>
      <p:sp>
        <p:nvSpPr>
          <p:cNvPr id="9" name="Text Placeholder 6"/>
          <p:cNvSpPr>
            <a:spLocks noGrp="1"/>
          </p:cNvSpPr>
          <p:nvPr>
            <p:ph type="body" sz="quarter" idx="10"/>
          </p:nvPr>
        </p:nvSpPr>
        <p:spPr>
          <a:xfrm>
            <a:off x="623393" y="116632"/>
            <a:ext cx="8736971" cy="504056"/>
          </a:xfrm>
          <a:prstGeom prst="rect">
            <a:avLst/>
          </a:prstGeom>
        </p:spPr>
        <p:txBody>
          <a:bodyPr/>
          <a:lstStyle>
            <a:lvl1pPr marL="0" indent="0">
              <a:buNone/>
              <a:defRPr sz="2800" b="1">
                <a:solidFill>
                  <a:schemeClr val="bg1"/>
                </a:solidFill>
              </a:defRPr>
            </a:lvl1pPr>
          </a:lstStyle>
          <a:p>
            <a:pPr lvl="0"/>
            <a:endParaRPr lang="en-AU" dirty="0"/>
          </a:p>
        </p:txBody>
      </p:sp>
    </p:spTree>
    <p:extLst>
      <p:ext uri="{BB962C8B-B14F-4D97-AF65-F5344CB8AC3E}">
        <p14:creationId xmlns:p14="http://schemas.microsoft.com/office/powerpoint/2010/main" val="26197547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124744"/>
            <a:ext cx="5384800" cy="5112568"/>
          </a:xfrm>
          <a:prstGeom prst="rect">
            <a:avLst/>
          </a:prstGeom>
        </p:spPr>
        <p:txBody>
          <a:bodyPr/>
          <a:lstStyle>
            <a:lvl1pPr>
              <a:defRPr sz="2400">
                <a:latin typeface="Arial Narrow" pitchFamily="34" charset="0"/>
              </a:defRPr>
            </a:lvl1pPr>
            <a:lvl2pPr>
              <a:buNone/>
              <a:defRPr sz="2400">
                <a:latin typeface="Arial Narrow" pitchFamily="34" charset="0"/>
              </a:defRPr>
            </a:lvl2pPr>
            <a:lvl3pPr>
              <a:defRPr sz="2000">
                <a:latin typeface="Arial Narrow" pitchFamily="34" charset="0"/>
              </a:defRPr>
            </a:lvl3pPr>
            <a:lvl4pPr>
              <a:defRPr sz="1800">
                <a:latin typeface="Arial Narrow" pitchFamily="34" charset="0"/>
              </a:defRPr>
            </a:lvl4pPr>
            <a:lvl5pPr>
              <a:defRPr sz="1800">
                <a:latin typeface="Arial Narrow" pitchFamily="34" charset="0"/>
              </a:defRPr>
            </a:lvl5pPr>
            <a:lvl6pPr>
              <a:defRPr sz="1800"/>
            </a:lvl6pPr>
            <a:lvl7pPr>
              <a:defRPr sz="1800"/>
            </a:lvl7pPr>
            <a:lvl8pPr>
              <a:defRPr sz="1800"/>
            </a:lvl8pPr>
            <a:lvl9pPr>
              <a:defRPr sz="1800"/>
            </a:lvl9pPr>
          </a:lstStyle>
          <a:p>
            <a:pPr lvl="0"/>
            <a:r>
              <a:rPr lang="en-US" dirty="0"/>
              <a:t>Click to edit Master text styles</a:t>
            </a:r>
          </a:p>
          <a:p>
            <a:pPr lvl="1"/>
            <a:endParaRPr lang="en-AU" dirty="0"/>
          </a:p>
        </p:txBody>
      </p:sp>
      <p:sp>
        <p:nvSpPr>
          <p:cNvPr id="4" name="Content Placeholder 3"/>
          <p:cNvSpPr>
            <a:spLocks noGrp="1"/>
          </p:cNvSpPr>
          <p:nvPr>
            <p:ph sz="half" idx="2"/>
          </p:nvPr>
        </p:nvSpPr>
        <p:spPr>
          <a:xfrm>
            <a:off x="6197600" y="1124744"/>
            <a:ext cx="5384800" cy="5112568"/>
          </a:xfrm>
          <a:prstGeom prst="rect">
            <a:avLst/>
          </a:prstGeom>
        </p:spPr>
        <p:txBody>
          <a:bodyPr/>
          <a:lstStyle>
            <a:lvl1pPr>
              <a:defRPr sz="2400">
                <a:latin typeface="Arial Narrow" pitchFamily="34" charset="0"/>
              </a:defRPr>
            </a:lvl1pPr>
            <a:lvl2pPr>
              <a:defRPr sz="2400">
                <a:latin typeface="Arial Narrow" pitchFamily="34" charset="0"/>
              </a:defRPr>
            </a:lvl2pPr>
            <a:lvl3pPr>
              <a:defRPr sz="2000">
                <a:latin typeface="Arial Narrow" pitchFamily="34" charset="0"/>
              </a:defRPr>
            </a:lvl3pPr>
            <a:lvl4pPr>
              <a:defRPr sz="1800">
                <a:latin typeface="Arial Narrow" pitchFamily="34" charset="0"/>
              </a:defRPr>
            </a:lvl4pPr>
            <a:lvl5pPr>
              <a:defRPr sz="1800">
                <a:latin typeface="Arial Narrow" pitchFamily="34" charset="0"/>
              </a:defRPr>
            </a:lvl5pPr>
            <a:lvl6pPr>
              <a:defRPr sz="1800"/>
            </a:lvl6pPr>
            <a:lvl7pPr>
              <a:defRPr sz="1800"/>
            </a:lvl7pPr>
            <a:lvl8pPr>
              <a:defRPr sz="1800"/>
            </a:lvl8pPr>
            <a:lvl9pPr>
              <a:defRPr sz="1800"/>
            </a:lvl9pPr>
          </a:lstStyle>
          <a:p>
            <a:pPr lvl="0"/>
            <a:r>
              <a:rPr lang="en-US" dirty="0"/>
              <a:t>Click to edit Master text styles</a:t>
            </a:r>
          </a:p>
        </p:txBody>
      </p:sp>
      <p:sp>
        <p:nvSpPr>
          <p:cNvPr id="10" name="Text Placeholder 6"/>
          <p:cNvSpPr>
            <a:spLocks noGrp="1"/>
          </p:cNvSpPr>
          <p:nvPr>
            <p:ph type="body" sz="quarter" idx="10"/>
          </p:nvPr>
        </p:nvSpPr>
        <p:spPr>
          <a:xfrm>
            <a:off x="623393" y="116632"/>
            <a:ext cx="8736971" cy="504056"/>
          </a:xfrm>
          <a:prstGeom prst="rect">
            <a:avLst/>
          </a:prstGeom>
        </p:spPr>
        <p:txBody>
          <a:bodyPr/>
          <a:lstStyle>
            <a:lvl1pPr marL="0" indent="0">
              <a:buNone/>
              <a:defRPr sz="2800" b="1">
                <a:solidFill>
                  <a:schemeClr val="bg1"/>
                </a:solidFill>
              </a:defRPr>
            </a:lvl1pPr>
          </a:lstStyle>
          <a:p>
            <a:pPr lvl="0"/>
            <a:endParaRPr lang="en-AU" dirty="0"/>
          </a:p>
        </p:txBody>
      </p:sp>
    </p:spTree>
    <p:extLst>
      <p:ext uri="{BB962C8B-B14F-4D97-AF65-F5344CB8AC3E}">
        <p14:creationId xmlns:p14="http://schemas.microsoft.com/office/powerpoint/2010/main" val="29537454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Text Placeholder 2"/>
          <p:cNvSpPr>
            <a:spLocks noGrp="1"/>
          </p:cNvSpPr>
          <p:nvPr>
            <p:ph type="body" idx="1"/>
          </p:nvPr>
        </p:nvSpPr>
        <p:spPr>
          <a:xfrm>
            <a:off x="609600" y="1124744"/>
            <a:ext cx="5386917" cy="639762"/>
          </a:xfrm>
          <a:prstGeom prst="rect">
            <a:avLst/>
          </a:prstGeom>
        </p:spPr>
        <p:txBody>
          <a:bodyPr/>
          <a:lstStyle>
            <a:lvl1pPr marL="0" indent="0">
              <a:buFontTx/>
              <a:buNone/>
              <a:defRPr/>
            </a:lvl1pPr>
          </a:lstStyle>
          <a:p>
            <a:endParaRPr lang="en-AU" dirty="0"/>
          </a:p>
        </p:txBody>
      </p:sp>
      <p:sp>
        <p:nvSpPr>
          <p:cNvPr id="5" name="Content Placeholder 3"/>
          <p:cNvSpPr>
            <a:spLocks noGrp="1"/>
          </p:cNvSpPr>
          <p:nvPr>
            <p:ph sz="half" idx="2"/>
          </p:nvPr>
        </p:nvSpPr>
        <p:spPr>
          <a:xfrm>
            <a:off x="609600" y="1844825"/>
            <a:ext cx="5386917" cy="4392488"/>
          </a:xfrm>
          <a:prstGeom prst="rect">
            <a:avLst/>
          </a:prstGeom>
        </p:spPr>
        <p:txBody>
          <a:bodyPr/>
          <a:lstStyle/>
          <a:p>
            <a:endParaRPr lang="en-AU" dirty="0"/>
          </a:p>
        </p:txBody>
      </p:sp>
      <p:sp>
        <p:nvSpPr>
          <p:cNvPr id="6" name="Text Placeholder 4"/>
          <p:cNvSpPr>
            <a:spLocks noGrp="1"/>
          </p:cNvSpPr>
          <p:nvPr>
            <p:ph type="body" sz="quarter" idx="3"/>
          </p:nvPr>
        </p:nvSpPr>
        <p:spPr>
          <a:xfrm>
            <a:off x="6193370" y="1124744"/>
            <a:ext cx="5389033" cy="639762"/>
          </a:xfrm>
          <a:prstGeom prst="rect">
            <a:avLst/>
          </a:prstGeom>
        </p:spPr>
        <p:txBody>
          <a:bodyPr/>
          <a:lstStyle>
            <a:lvl1pPr marL="0" indent="0">
              <a:buFontTx/>
              <a:buNone/>
              <a:defRPr/>
            </a:lvl1pPr>
          </a:lstStyle>
          <a:p>
            <a:endParaRPr lang="en-AU" dirty="0"/>
          </a:p>
        </p:txBody>
      </p:sp>
      <p:sp>
        <p:nvSpPr>
          <p:cNvPr id="7" name="Content Placeholder 5"/>
          <p:cNvSpPr>
            <a:spLocks noGrp="1"/>
          </p:cNvSpPr>
          <p:nvPr>
            <p:ph sz="quarter" idx="4"/>
          </p:nvPr>
        </p:nvSpPr>
        <p:spPr>
          <a:xfrm>
            <a:off x="6193370" y="1844825"/>
            <a:ext cx="5389033" cy="4392488"/>
          </a:xfrm>
          <a:prstGeom prst="rect">
            <a:avLst/>
          </a:prstGeom>
        </p:spPr>
        <p:txBody>
          <a:bodyPr/>
          <a:lstStyle/>
          <a:p>
            <a:endParaRPr lang="en-AU" dirty="0"/>
          </a:p>
        </p:txBody>
      </p:sp>
      <p:sp>
        <p:nvSpPr>
          <p:cNvPr id="13" name="Text Placeholder 6"/>
          <p:cNvSpPr>
            <a:spLocks noGrp="1"/>
          </p:cNvSpPr>
          <p:nvPr>
            <p:ph type="body" sz="quarter" idx="10"/>
          </p:nvPr>
        </p:nvSpPr>
        <p:spPr>
          <a:xfrm>
            <a:off x="623393" y="116632"/>
            <a:ext cx="8736971" cy="504056"/>
          </a:xfrm>
          <a:prstGeom prst="rect">
            <a:avLst/>
          </a:prstGeom>
        </p:spPr>
        <p:txBody>
          <a:bodyPr/>
          <a:lstStyle>
            <a:lvl1pPr marL="0" indent="0">
              <a:buNone/>
              <a:defRPr sz="2800" b="1">
                <a:solidFill>
                  <a:schemeClr val="bg1"/>
                </a:solidFill>
              </a:defRPr>
            </a:lvl1pPr>
          </a:lstStyle>
          <a:p>
            <a:pPr lvl="0"/>
            <a:endParaRPr lang="en-AU" dirty="0"/>
          </a:p>
        </p:txBody>
      </p:sp>
    </p:spTree>
    <p:extLst>
      <p:ext uri="{BB962C8B-B14F-4D97-AF65-F5344CB8AC3E}">
        <p14:creationId xmlns:p14="http://schemas.microsoft.com/office/powerpoint/2010/main" val="29537454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Text Placeholder 6"/>
          <p:cNvSpPr>
            <a:spLocks noGrp="1"/>
          </p:cNvSpPr>
          <p:nvPr>
            <p:ph type="body" sz="quarter" idx="10"/>
          </p:nvPr>
        </p:nvSpPr>
        <p:spPr>
          <a:xfrm>
            <a:off x="623393" y="116632"/>
            <a:ext cx="8736971" cy="504056"/>
          </a:xfrm>
          <a:prstGeom prst="rect">
            <a:avLst/>
          </a:prstGeom>
        </p:spPr>
        <p:txBody>
          <a:bodyPr/>
          <a:lstStyle>
            <a:lvl1pPr marL="0" indent="0">
              <a:buNone/>
              <a:defRPr sz="2800" b="1">
                <a:solidFill>
                  <a:schemeClr val="bg1"/>
                </a:solidFill>
              </a:defRPr>
            </a:lvl1pPr>
          </a:lstStyle>
          <a:p>
            <a:pPr lvl="0"/>
            <a:endParaRPr lang="en-AU" dirty="0"/>
          </a:p>
        </p:txBody>
      </p:sp>
    </p:spTree>
    <p:extLst>
      <p:ext uri="{BB962C8B-B14F-4D97-AF65-F5344CB8AC3E}">
        <p14:creationId xmlns:p14="http://schemas.microsoft.com/office/powerpoint/2010/main" val="3810024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Text Placeholder 6"/>
          <p:cNvSpPr>
            <a:spLocks noGrp="1"/>
          </p:cNvSpPr>
          <p:nvPr>
            <p:ph type="body" sz="quarter" idx="10"/>
          </p:nvPr>
        </p:nvSpPr>
        <p:spPr>
          <a:xfrm>
            <a:off x="623393" y="116632"/>
            <a:ext cx="8736971" cy="504056"/>
          </a:xfrm>
          <a:prstGeom prst="rect">
            <a:avLst/>
          </a:prstGeom>
        </p:spPr>
        <p:txBody>
          <a:bodyPr/>
          <a:lstStyle>
            <a:lvl1pPr marL="0" indent="0">
              <a:buNone/>
              <a:defRPr sz="2800" b="1">
                <a:solidFill>
                  <a:schemeClr val="bg1"/>
                </a:solidFill>
              </a:defRPr>
            </a:lvl1pPr>
          </a:lstStyle>
          <a:p>
            <a:pPr lvl="0"/>
            <a:endParaRPr lang="en-AU" dirty="0"/>
          </a:p>
        </p:txBody>
      </p:sp>
    </p:spTree>
    <p:extLst>
      <p:ext uri="{BB962C8B-B14F-4D97-AF65-F5344CB8AC3E}">
        <p14:creationId xmlns:p14="http://schemas.microsoft.com/office/powerpoint/2010/main" val="3034455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609603" y="1052740"/>
            <a:ext cx="4011084" cy="1030435"/>
          </a:xfrm>
          <a:prstGeom prst="rect">
            <a:avLst/>
          </a:prstGeom>
        </p:spPr>
        <p:txBody>
          <a:bodyPr/>
          <a:lstStyle/>
          <a:p>
            <a:endParaRPr lang="en-AU" dirty="0"/>
          </a:p>
        </p:txBody>
      </p:sp>
      <p:sp>
        <p:nvSpPr>
          <p:cNvPr id="4" name="Content Placeholder 2"/>
          <p:cNvSpPr>
            <a:spLocks noGrp="1"/>
          </p:cNvSpPr>
          <p:nvPr>
            <p:ph idx="1"/>
          </p:nvPr>
        </p:nvSpPr>
        <p:spPr>
          <a:xfrm>
            <a:off x="4766733" y="1052736"/>
            <a:ext cx="6815667" cy="5184576"/>
          </a:xfrm>
          <a:prstGeom prst="rect">
            <a:avLst/>
          </a:prstGeom>
        </p:spPr>
        <p:txBody>
          <a:bodyPr/>
          <a:lstStyle/>
          <a:p>
            <a:endParaRPr lang="en-AU" dirty="0"/>
          </a:p>
        </p:txBody>
      </p:sp>
      <p:sp>
        <p:nvSpPr>
          <p:cNvPr id="5" name="Text Placeholder 3"/>
          <p:cNvSpPr>
            <a:spLocks noGrp="1"/>
          </p:cNvSpPr>
          <p:nvPr>
            <p:ph type="body" sz="half" idx="2"/>
          </p:nvPr>
        </p:nvSpPr>
        <p:spPr>
          <a:xfrm>
            <a:off x="609603" y="2083172"/>
            <a:ext cx="4011084" cy="4154140"/>
          </a:xfrm>
          <a:prstGeom prst="rect">
            <a:avLst/>
          </a:prstGeom>
        </p:spPr>
        <p:txBody>
          <a:bodyPr/>
          <a:lstStyle>
            <a:lvl1pPr marL="0" indent="0">
              <a:buFontTx/>
              <a:buNone/>
              <a:defRPr/>
            </a:lvl1pPr>
          </a:lstStyle>
          <a:p>
            <a:endParaRPr lang="en-AU" dirty="0"/>
          </a:p>
        </p:txBody>
      </p:sp>
      <p:sp>
        <p:nvSpPr>
          <p:cNvPr id="9" name="Text Placeholder 6"/>
          <p:cNvSpPr>
            <a:spLocks noGrp="1"/>
          </p:cNvSpPr>
          <p:nvPr>
            <p:ph type="body" sz="quarter" idx="10"/>
          </p:nvPr>
        </p:nvSpPr>
        <p:spPr>
          <a:xfrm>
            <a:off x="623393" y="116632"/>
            <a:ext cx="8736971" cy="504056"/>
          </a:xfrm>
          <a:prstGeom prst="rect">
            <a:avLst/>
          </a:prstGeom>
        </p:spPr>
        <p:txBody>
          <a:bodyPr/>
          <a:lstStyle>
            <a:lvl1pPr marL="0" indent="0">
              <a:buNone/>
              <a:defRPr sz="2800" b="1">
                <a:solidFill>
                  <a:schemeClr val="bg1"/>
                </a:solidFill>
              </a:defRPr>
            </a:lvl1pPr>
          </a:lstStyle>
          <a:p>
            <a:pPr lvl="0"/>
            <a:endParaRPr lang="en-AU" dirty="0"/>
          </a:p>
        </p:txBody>
      </p:sp>
    </p:spTree>
    <p:extLst>
      <p:ext uri="{BB962C8B-B14F-4D97-AF65-F5344CB8AC3E}">
        <p14:creationId xmlns:p14="http://schemas.microsoft.com/office/powerpoint/2010/main" val="1615810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438400" y="5157192"/>
            <a:ext cx="7315200" cy="566738"/>
          </a:xfrm>
          <a:prstGeom prst="rect">
            <a:avLst/>
          </a:prstGeom>
        </p:spPr>
        <p:txBody>
          <a:bodyPr anchor="b"/>
          <a:lstStyle>
            <a:lvl1pPr algn="l">
              <a:defRPr sz="2000" b="1">
                <a:latin typeface="Arial Narrow" pitchFamily="34" charset="0"/>
              </a:defRPr>
            </a:lvl1pPr>
          </a:lstStyle>
          <a:p>
            <a:r>
              <a:rPr lang="en-US" dirty="0"/>
              <a:t>Picture slide click to edit title</a:t>
            </a:r>
            <a:endParaRPr lang="en-AU" dirty="0"/>
          </a:p>
        </p:txBody>
      </p:sp>
      <p:sp>
        <p:nvSpPr>
          <p:cNvPr id="4" name="Text Placeholder 3"/>
          <p:cNvSpPr>
            <a:spLocks noGrp="1"/>
          </p:cNvSpPr>
          <p:nvPr>
            <p:ph type="body" sz="half" idx="2" hasCustomPrompt="1"/>
          </p:nvPr>
        </p:nvSpPr>
        <p:spPr>
          <a:xfrm>
            <a:off x="2438400" y="5805264"/>
            <a:ext cx="7315200" cy="437926"/>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subtitle or caption – remove if not necessary</a:t>
            </a:r>
          </a:p>
        </p:txBody>
      </p:sp>
      <p:sp>
        <p:nvSpPr>
          <p:cNvPr id="5" name="Picture Placeholder 2"/>
          <p:cNvSpPr>
            <a:spLocks noGrp="1"/>
          </p:cNvSpPr>
          <p:nvPr>
            <p:ph type="pic" idx="1"/>
          </p:nvPr>
        </p:nvSpPr>
        <p:spPr>
          <a:xfrm>
            <a:off x="2389717" y="980728"/>
            <a:ext cx="7315200" cy="403691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dirty="0"/>
          </a:p>
        </p:txBody>
      </p:sp>
      <p:sp>
        <p:nvSpPr>
          <p:cNvPr id="9" name="Text Placeholder 6"/>
          <p:cNvSpPr>
            <a:spLocks noGrp="1"/>
          </p:cNvSpPr>
          <p:nvPr>
            <p:ph type="body" sz="quarter" idx="10"/>
          </p:nvPr>
        </p:nvSpPr>
        <p:spPr>
          <a:xfrm>
            <a:off x="623393" y="116632"/>
            <a:ext cx="8736971" cy="504056"/>
          </a:xfrm>
          <a:prstGeom prst="rect">
            <a:avLst/>
          </a:prstGeom>
        </p:spPr>
        <p:txBody>
          <a:bodyPr/>
          <a:lstStyle>
            <a:lvl1pPr marL="0" indent="0">
              <a:buNone/>
              <a:defRPr sz="2800" b="1">
                <a:solidFill>
                  <a:schemeClr val="bg1"/>
                </a:solidFill>
              </a:defRPr>
            </a:lvl1pPr>
          </a:lstStyle>
          <a:p>
            <a:pPr lvl="0"/>
            <a:endParaRPr lang="en-AU" dirty="0"/>
          </a:p>
        </p:txBody>
      </p:sp>
    </p:spTree>
    <p:extLst>
      <p:ext uri="{BB962C8B-B14F-4D97-AF65-F5344CB8AC3E}">
        <p14:creationId xmlns:p14="http://schemas.microsoft.com/office/powerpoint/2010/main" val="3802495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8.jpeg"/><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theme" Target="../theme/theme2.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12"/>
          <a:stretch>
            <a:fillRect/>
          </a:stretch>
        </p:blipFill>
        <p:spPr>
          <a:xfrm>
            <a:off x="11353" y="-26332"/>
            <a:ext cx="12172251" cy="365834"/>
          </a:xfrm>
          <a:prstGeom prst="rect">
            <a:avLst/>
          </a:prstGeom>
          <a:ln>
            <a:solidFill>
              <a:srgbClr val="000000"/>
            </a:solidFill>
          </a:ln>
        </p:spPr>
      </p:pic>
      <p:pic>
        <p:nvPicPr>
          <p:cNvPr id="14" name="Picture 13"/>
          <p:cNvPicPr>
            <a:picLocks noChangeAspect="1"/>
          </p:cNvPicPr>
          <p:nvPr userDrawn="1"/>
        </p:nvPicPr>
        <p:blipFill>
          <a:blip r:embed="rId12"/>
          <a:stretch>
            <a:fillRect/>
          </a:stretch>
        </p:blipFill>
        <p:spPr>
          <a:xfrm>
            <a:off x="-8394" y="6645432"/>
            <a:ext cx="12200394" cy="337713"/>
          </a:xfrm>
          <a:prstGeom prst="rect">
            <a:avLst/>
          </a:prstGeom>
          <a:ln>
            <a:solidFill>
              <a:srgbClr val="000000"/>
            </a:solidFill>
          </a:ln>
        </p:spPr>
      </p:pic>
      <p:sp>
        <p:nvSpPr>
          <p:cNvPr id="11" name="Rectangle 10"/>
          <p:cNvSpPr/>
          <p:nvPr userDrawn="1"/>
        </p:nvSpPr>
        <p:spPr>
          <a:xfrm>
            <a:off x="-8396" y="345723"/>
            <a:ext cx="12192000" cy="45719"/>
          </a:xfrm>
          <a:prstGeom prst="rect">
            <a:avLst/>
          </a:prstGeom>
          <a:gradFill flip="none" rotWithShape="1">
            <a:gsLst>
              <a:gs pos="0">
                <a:srgbClr val="FFCD11"/>
              </a:gs>
              <a:gs pos="100000">
                <a:srgbClr val="FFD400"/>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dirty="0"/>
          </a:p>
        </p:txBody>
      </p:sp>
      <p:sp>
        <p:nvSpPr>
          <p:cNvPr id="12" name="Slide Number Placeholder 2"/>
          <p:cNvSpPr txBox="1">
            <a:spLocks/>
          </p:cNvSpPr>
          <p:nvPr userDrawn="1"/>
        </p:nvSpPr>
        <p:spPr>
          <a:xfrm>
            <a:off x="11544276" y="6747246"/>
            <a:ext cx="540544" cy="221513"/>
          </a:xfrm>
          <a:prstGeom prst="rect">
            <a:avLst/>
          </a:prstGeom>
          <a:noFill/>
        </p:spPr>
        <p:txBody>
          <a:bodyPr vert="horz" lIns="91440" tIns="45720" rIns="91440" bIns="45720" rtlCol="0" anchor="ctr"/>
          <a:lstStyle>
            <a:defPPr>
              <a:defRPr lang="en-US"/>
            </a:defPPr>
            <a:lvl1pPr marL="0" algn="r" defTabSz="914400" rtl="0" eaLnBrk="1" latinLnBrk="0" hangingPunct="1">
              <a:defRPr sz="10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C2638E1-C531-4032-B459-4BDA10F6D75E}" type="slidenum">
              <a:rPr lang="en-AU" sz="900" smtClean="0">
                <a:solidFill>
                  <a:schemeClr val="bg1"/>
                </a:solidFill>
                <a:latin typeface="Arial Black" panose="020B0A04020102020204" pitchFamily="34" charset="0"/>
                <a:cs typeface="Aharoni" panose="02010803020104030203" pitchFamily="2" charset="-79"/>
              </a:rPr>
              <a:pPr/>
              <a:t>‹#›</a:t>
            </a:fld>
            <a:endParaRPr lang="en-AU" sz="900" dirty="0">
              <a:solidFill>
                <a:schemeClr val="bg1"/>
              </a:solidFill>
              <a:latin typeface="Arial Black" panose="020B0A04020102020204" pitchFamily="34" charset="0"/>
              <a:cs typeface="Aharoni" panose="02010803020104030203" pitchFamily="2" charset="-79"/>
            </a:endParaRPr>
          </a:p>
        </p:txBody>
      </p:sp>
      <p:cxnSp>
        <p:nvCxnSpPr>
          <p:cNvPr id="6" name="Straight Connector 5"/>
          <p:cNvCxnSpPr>
            <a:cxnSpLocks/>
          </p:cNvCxnSpPr>
          <p:nvPr userDrawn="1"/>
        </p:nvCxnSpPr>
        <p:spPr>
          <a:xfrm>
            <a:off x="-19084" y="6637162"/>
            <a:ext cx="12213375" cy="827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17113EAC-6597-42AE-AD3E-0399E3377ED4}"/>
              </a:ext>
            </a:extLst>
          </p:cNvPr>
          <p:cNvPicPr>
            <a:picLocks noChangeAspect="1"/>
          </p:cNvPicPr>
          <p:nvPr userDrawn="1"/>
        </p:nvPicPr>
        <p:blipFill>
          <a:blip r:embed="rId13"/>
          <a:stretch>
            <a:fillRect/>
          </a:stretch>
        </p:blipFill>
        <p:spPr>
          <a:xfrm>
            <a:off x="-19084" y="378174"/>
            <a:ext cx="12191999" cy="6244931"/>
          </a:xfrm>
          <a:prstGeom prst="rect">
            <a:avLst/>
          </a:prstGeom>
        </p:spPr>
      </p:pic>
    </p:spTree>
    <p:extLst>
      <p:ext uri="{BB962C8B-B14F-4D97-AF65-F5344CB8AC3E}">
        <p14:creationId xmlns:p14="http://schemas.microsoft.com/office/powerpoint/2010/main" val="3555582883"/>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51" r:id="rId3"/>
    <p:sldLayoutId id="2147483652" r:id="rId4"/>
    <p:sldLayoutId id="2147483661" r:id="rId5"/>
    <p:sldLayoutId id="2147483660" r:id="rId6"/>
    <p:sldLayoutId id="2147483664" r:id="rId7"/>
    <p:sldLayoutId id="2147483665" r:id="rId8"/>
    <p:sldLayoutId id="2147483657" r:id="rId9"/>
    <p:sldLayoutId id="2147483672" r:id="rId10"/>
  </p:sldLayoutIdLst>
  <p:hf sldNum="0" hdr="0" ftr="0" dt="0"/>
  <p:txStyles>
    <p:titleStyle>
      <a:lvl1pPr algn="l" defTabSz="914400" rtl="0" eaLnBrk="1" latinLnBrk="0" hangingPunct="1">
        <a:spcBef>
          <a:spcPct val="0"/>
        </a:spcBef>
        <a:buNone/>
        <a:defRPr sz="2800" b="1" kern="1200" baseline="0">
          <a:solidFill>
            <a:schemeClr val="tx1"/>
          </a:solidFill>
          <a:latin typeface="Arial Narrow"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solidFill>
          <a:latin typeface="Arial Narrow" pitchFamily="34" charset="0"/>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Arial Narrow" pitchFamily="34" charset="0"/>
          <a:ea typeface="+mn-ea"/>
          <a:cs typeface="+mn-cs"/>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Arial Narrow" pitchFamily="34" charset="0"/>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Arial Narrow" pitchFamily="34" charset="0"/>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Arial Narrow"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4" descr="F:\0PPT素材\背景及图片\白麻子.jpg"/>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26318" y="0"/>
            <a:ext cx="1219133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42108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Lst>
  <p:hf sldNum="0" hdr="0" ftr="0" dt="0"/>
  <p:txStyles>
    <p:titleStyle>
      <a:lvl1pPr algn="l" defTabSz="867024" rtl="0" eaLnBrk="1" latinLnBrk="0" hangingPunct="1">
        <a:lnSpc>
          <a:spcPct val="90000"/>
        </a:lnSpc>
        <a:spcBef>
          <a:spcPct val="0"/>
        </a:spcBef>
        <a:buNone/>
        <a:defRPr sz="4172" kern="1200">
          <a:solidFill>
            <a:schemeClr val="tx1"/>
          </a:solidFill>
          <a:latin typeface="+mj-lt"/>
          <a:ea typeface="+mj-ea"/>
          <a:cs typeface="+mj-cs"/>
        </a:defRPr>
      </a:lvl1pPr>
    </p:titleStyle>
    <p:bodyStyle>
      <a:lvl1pPr marL="216757" indent="-216757" algn="l" defTabSz="867024" rtl="0" eaLnBrk="1" latinLnBrk="0" hangingPunct="1">
        <a:lnSpc>
          <a:spcPct val="90000"/>
        </a:lnSpc>
        <a:spcBef>
          <a:spcPts val="948"/>
        </a:spcBef>
        <a:buFont typeface="Arial" panose="020B0604020202020204" pitchFamily="34" charset="0"/>
        <a:buChar char="•"/>
        <a:defRPr sz="2655" kern="1200">
          <a:solidFill>
            <a:schemeClr val="tx1"/>
          </a:solidFill>
          <a:latin typeface="+mn-lt"/>
          <a:ea typeface="+mn-ea"/>
          <a:cs typeface="+mn-cs"/>
        </a:defRPr>
      </a:lvl1pPr>
      <a:lvl2pPr marL="650269" indent="-216757" algn="l" defTabSz="867024" rtl="0" eaLnBrk="1" latinLnBrk="0" hangingPunct="1">
        <a:lnSpc>
          <a:spcPct val="90000"/>
        </a:lnSpc>
        <a:spcBef>
          <a:spcPts val="475"/>
        </a:spcBef>
        <a:buFont typeface="Arial" panose="020B0604020202020204" pitchFamily="34" charset="0"/>
        <a:buChar char="•"/>
        <a:defRPr sz="2276" kern="1200">
          <a:solidFill>
            <a:schemeClr val="tx1"/>
          </a:solidFill>
          <a:latin typeface="+mn-lt"/>
          <a:ea typeface="+mn-ea"/>
          <a:cs typeface="+mn-cs"/>
        </a:defRPr>
      </a:lvl2pPr>
      <a:lvl3pPr marL="1083778" indent="-216757" algn="l" defTabSz="867024" rtl="0" eaLnBrk="1" latinLnBrk="0" hangingPunct="1">
        <a:lnSpc>
          <a:spcPct val="90000"/>
        </a:lnSpc>
        <a:spcBef>
          <a:spcPts val="475"/>
        </a:spcBef>
        <a:buFont typeface="Arial" panose="020B0604020202020204" pitchFamily="34" charset="0"/>
        <a:buChar char="•"/>
        <a:defRPr sz="1896" kern="1200">
          <a:solidFill>
            <a:schemeClr val="tx1"/>
          </a:solidFill>
          <a:latin typeface="+mn-lt"/>
          <a:ea typeface="+mn-ea"/>
          <a:cs typeface="+mn-cs"/>
        </a:defRPr>
      </a:lvl3pPr>
      <a:lvl4pPr marL="1517291" indent="-216757" algn="l" defTabSz="867024" rtl="0" eaLnBrk="1" latinLnBrk="0" hangingPunct="1">
        <a:lnSpc>
          <a:spcPct val="90000"/>
        </a:lnSpc>
        <a:spcBef>
          <a:spcPts val="475"/>
        </a:spcBef>
        <a:buFont typeface="Arial" panose="020B0604020202020204" pitchFamily="34" charset="0"/>
        <a:buChar char="•"/>
        <a:defRPr sz="1707" kern="1200">
          <a:solidFill>
            <a:schemeClr val="tx1"/>
          </a:solidFill>
          <a:latin typeface="+mn-lt"/>
          <a:ea typeface="+mn-ea"/>
          <a:cs typeface="+mn-cs"/>
        </a:defRPr>
      </a:lvl4pPr>
      <a:lvl5pPr marL="1950803" indent="-216757" algn="l" defTabSz="867024" rtl="0" eaLnBrk="1" latinLnBrk="0" hangingPunct="1">
        <a:lnSpc>
          <a:spcPct val="90000"/>
        </a:lnSpc>
        <a:spcBef>
          <a:spcPts val="475"/>
        </a:spcBef>
        <a:buFont typeface="Arial" panose="020B0604020202020204" pitchFamily="34" charset="0"/>
        <a:buChar char="•"/>
        <a:defRPr sz="1707" kern="1200">
          <a:solidFill>
            <a:schemeClr val="tx1"/>
          </a:solidFill>
          <a:latin typeface="+mn-lt"/>
          <a:ea typeface="+mn-ea"/>
          <a:cs typeface="+mn-cs"/>
        </a:defRPr>
      </a:lvl5pPr>
      <a:lvl6pPr marL="2384315" indent="-216757" algn="l" defTabSz="867024" rtl="0" eaLnBrk="1" latinLnBrk="0" hangingPunct="1">
        <a:lnSpc>
          <a:spcPct val="90000"/>
        </a:lnSpc>
        <a:spcBef>
          <a:spcPts val="475"/>
        </a:spcBef>
        <a:buFont typeface="Arial" panose="020B0604020202020204" pitchFamily="34" charset="0"/>
        <a:buChar char="•"/>
        <a:defRPr sz="1707" kern="1200">
          <a:solidFill>
            <a:schemeClr val="tx1"/>
          </a:solidFill>
          <a:latin typeface="+mn-lt"/>
          <a:ea typeface="+mn-ea"/>
          <a:cs typeface="+mn-cs"/>
        </a:defRPr>
      </a:lvl6pPr>
      <a:lvl7pPr marL="2817827" indent="-216757" algn="l" defTabSz="867024" rtl="0" eaLnBrk="1" latinLnBrk="0" hangingPunct="1">
        <a:lnSpc>
          <a:spcPct val="90000"/>
        </a:lnSpc>
        <a:spcBef>
          <a:spcPts val="475"/>
        </a:spcBef>
        <a:buFont typeface="Arial" panose="020B0604020202020204" pitchFamily="34" charset="0"/>
        <a:buChar char="•"/>
        <a:defRPr sz="1707" kern="1200">
          <a:solidFill>
            <a:schemeClr val="tx1"/>
          </a:solidFill>
          <a:latin typeface="+mn-lt"/>
          <a:ea typeface="+mn-ea"/>
          <a:cs typeface="+mn-cs"/>
        </a:defRPr>
      </a:lvl7pPr>
      <a:lvl8pPr marL="3251339" indent="-216757" algn="l" defTabSz="867024" rtl="0" eaLnBrk="1" latinLnBrk="0" hangingPunct="1">
        <a:lnSpc>
          <a:spcPct val="90000"/>
        </a:lnSpc>
        <a:spcBef>
          <a:spcPts val="475"/>
        </a:spcBef>
        <a:buFont typeface="Arial" panose="020B0604020202020204" pitchFamily="34" charset="0"/>
        <a:buChar char="•"/>
        <a:defRPr sz="1707" kern="1200">
          <a:solidFill>
            <a:schemeClr val="tx1"/>
          </a:solidFill>
          <a:latin typeface="+mn-lt"/>
          <a:ea typeface="+mn-ea"/>
          <a:cs typeface="+mn-cs"/>
        </a:defRPr>
      </a:lvl8pPr>
      <a:lvl9pPr marL="3684851" indent="-216757" algn="l" defTabSz="867024" rtl="0" eaLnBrk="1" latinLnBrk="0" hangingPunct="1">
        <a:lnSpc>
          <a:spcPct val="90000"/>
        </a:lnSpc>
        <a:spcBef>
          <a:spcPts val="475"/>
        </a:spcBef>
        <a:buFont typeface="Arial" panose="020B0604020202020204" pitchFamily="34" charset="0"/>
        <a:buChar char="•"/>
        <a:defRPr sz="1707" kern="1200">
          <a:solidFill>
            <a:schemeClr val="tx1"/>
          </a:solidFill>
          <a:latin typeface="+mn-lt"/>
          <a:ea typeface="+mn-ea"/>
          <a:cs typeface="+mn-cs"/>
        </a:defRPr>
      </a:lvl9pPr>
    </p:bodyStyle>
    <p:otherStyle>
      <a:defPPr>
        <a:defRPr lang="zh-CN"/>
      </a:defPPr>
      <a:lvl1pPr marL="0" algn="l" defTabSz="867024" rtl="0" eaLnBrk="1" latinLnBrk="0" hangingPunct="1">
        <a:defRPr sz="1707" kern="1200">
          <a:solidFill>
            <a:schemeClr val="tx1"/>
          </a:solidFill>
          <a:latin typeface="+mn-lt"/>
          <a:ea typeface="+mn-ea"/>
          <a:cs typeface="+mn-cs"/>
        </a:defRPr>
      </a:lvl1pPr>
      <a:lvl2pPr marL="433513" algn="l" defTabSz="867024" rtl="0" eaLnBrk="1" latinLnBrk="0" hangingPunct="1">
        <a:defRPr sz="1707" kern="1200">
          <a:solidFill>
            <a:schemeClr val="tx1"/>
          </a:solidFill>
          <a:latin typeface="+mn-lt"/>
          <a:ea typeface="+mn-ea"/>
          <a:cs typeface="+mn-cs"/>
        </a:defRPr>
      </a:lvl2pPr>
      <a:lvl3pPr marL="867024" algn="l" defTabSz="867024" rtl="0" eaLnBrk="1" latinLnBrk="0" hangingPunct="1">
        <a:defRPr sz="1707" kern="1200">
          <a:solidFill>
            <a:schemeClr val="tx1"/>
          </a:solidFill>
          <a:latin typeface="+mn-lt"/>
          <a:ea typeface="+mn-ea"/>
          <a:cs typeface="+mn-cs"/>
        </a:defRPr>
      </a:lvl3pPr>
      <a:lvl4pPr marL="1300535" algn="l" defTabSz="867024" rtl="0" eaLnBrk="1" latinLnBrk="0" hangingPunct="1">
        <a:defRPr sz="1707" kern="1200">
          <a:solidFill>
            <a:schemeClr val="tx1"/>
          </a:solidFill>
          <a:latin typeface="+mn-lt"/>
          <a:ea typeface="+mn-ea"/>
          <a:cs typeface="+mn-cs"/>
        </a:defRPr>
      </a:lvl4pPr>
      <a:lvl5pPr marL="1734047" algn="l" defTabSz="867024" rtl="0" eaLnBrk="1" latinLnBrk="0" hangingPunct="1">
        <a:defRPr sz="1707" kern="1200">
          <a:solidFill>
            <a:schemeClr val="tx1"/>
          </a:solidFill>
          <a:latin typeface="+mn-lt"/>
          <a:ea typeface="+mn-ea"/>
          <a:cs typeface="+mn-cs"/>
        </a:defRPr>
      </a:lvl5pPr>
      <a:lvl6pPr marL="2167559" algn="l" defTabSz="867024" rtl="0" eaLnBrk="1" latinLnBrk="0" hangingPunct="1">
        <a:defRPr sz="1707" kern="1200">
          <a:solidFill>
            <a:schemeClr val="tx1"/>
          </a:solidFill>
          <a:latin typeface="+mn-lt"/>
          <a:ea typeface="+mn-ea"/>
          <a:cs typeface="+mn-cs"/>
        </a:defRPr>
      </a:lvl6pPr>
      <a:lvl7pPr marL="2601071" algn="l" defTabSz="867024" rtl="0" eaLnBrk="1" latinLnBrk="0" hangingPunct="1">
        <a:defRPr sz="1707" kern="1200">
          <a:solidFill>
            <a:schemeClr val="tx1"/>
          </a:solidFill>
          <a:latin typeface="+mn-lt"/>
          <a:ea typeface="+mn-ea"/>
          <a:cs typeface="+mn-cs"/>
        </a:defRPr>
      </a:lvl7pPr>
      <a:lvl8pPr marL="3034583" algn="l" defTabSz="867024" rtl="0" eaLnBrk="1" latinLnBrk="0" hangingPunct="1">
        <a:defRPr sz="1707" kern="1200">
          <a:solidFill>
            <a:schemeClr val="tx1"/>
          </a:solidFill>
          <a:latin typeface="+mn-lt"/>
          <a:ea typeface="+mn-ea"/>
          <a:cs typeface="+mn-cs"/>
        </a:defRPr>
      </a:lvl8pPr>
      <a:lvl9pPr marL="3468096" algn="l" defTabSz="867024" rtl="0" eaLnBrk="1" latinLnBrk="0" hangingPunct="1">
        <a:defRPr sz="170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hyperlink" Target="https://en.wikipedia.org/wiki/Brisbane" TargetMode="External"/><Relationship Id="rId1" Type="http://schemas.openxmlformats.org/officeDocument/2006/relationships/slideLayout" Target="../slideLayouts/slideLayout10.xml"/><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0" y="4797152"/>
            <a:ext cx="6096000" cy="1008112"/>
          </a:xfrm>
        </p:spPr>
        <p:txBody>
          <a:bodyPr anchor="ctr">
            <a:normAutofit/>
          </a:bodyPr>
          <a:lstStyle/>
          <a:p>
            <a:r>
              <a:rPr lang="en-US" b="1" dirty="0">
                <a:effectLst/>
              </a:rPr>
              <a:t>Property Price Analysis                  Brisbane Southern Suburbs 2019</a:t>
            </a:r>
            <a:endParaRPr lang="en-AU" dirty="0"/>
          </a:p>
        </p:txBody>
      </p:sp>
      <p:sp>
        <p:nvSpPr>
          <p:cNvPr id="3" name="Text Placeholder 2"/>
          <p:cNvSpPr>
            <a:spLocks noGrp="1"/>
          </p:cNvSpPr>
          <p:nvPr>
            <p:ph type="body" sz="quarter" idx="4294967295"/>
          </p:nvPr>
        </p:nvSpPr>
        <p:spPr>
          <a:xfrm>
            <a:off x="6944923" y="5878091"/>
            <a:ext cx="4607984" cy="503237"/>
          </a:xfrm>
          <a:prstGeom prst="rect">
            <a:avLst/>
          </a:prstGeom>
        </p:spPr>
        <p:txBody>
          <a:bodyPr/>
          <a:lstStyle/>
          <a:p>
            <a:pPr marL="0" indent="0" algn="ctr">
              <a:buNone/>
            </a:pPr>
            <a:r>
              <a:rPr lang="en-AU" sz="1800" dirty="0">
                <a:solidFill>
                  <a:schemeClr val="bg1"/>
                </a:solidFill>
              </a:rPr>
              <a:t>Frank He </a:t>
            </a:r>
          </a:p>
        </p:txBody>
      </p:sp>
      <p:sp>
        <p:nvSpPr>
          <p:cNvPr id="4" name="Text Placeholder 2">
            <a:extLst>
              <a:ext uri="{FF2B5EF4-FFF2-40B4-BE49-F238E27FC236}">
                <a16:creationId xmlns:a16="http://schemas.microsoft.com/office/drawing/2014/main" id="{D5A116D9-4428-4512-83A6-97372A037C75}"/>
              </a:ext>
            </a:extLst>
          </p:cNvPr>
          <p:cNvSpPr txBox="1">
            <a:spLocks/>
          </p:cNvSpPr>
          <p:nvPr/>
        </p:nvSpPr>
        <p:spPr>
          <a:xfrm>
            <a:off x="10704512" y="6569968"/>
            <a:ext cx="1245569" cy="288032"/>
          </a:xfrm>
          <a:prstGeom prst="rect">
            <a:avLst/>
          </a:prstGeom>
        </p:spPr>
        <p:txBody>
          <a:bodyPr/>
          <a:lstStyle>
            <a:lvl1pPr marL="0" indent="0" algn="ctr" defTabSz="914400" rtl="0" eaLnBrk="1" latinLnBrk="0" hangingPunct="1">
              <a:spcBef>
                <a:spcPct val="20000"/>
              </a:spcBef>
              <a:buFont typeface="Arial" pitchFamily="34" charset="0"/>
              <a:buNone/>
              <a:defRPr sz="2000" b="1" kern="1200" baseline="0">
                <a:solidFill>
                  <a:schemeClr val="bg2">
                    <a:lumMod val="75000"/>
                  </a:schemeClr>
                </a:solidFill>
                <a:latin typeface="Arial Narrow" pitchFamily="34" charset="0"/>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Arial Narrow" pitchFamily="34" charset="0"/>
                <a:ea typeface="+mn-ea"/>
                <a:cs typeface="+mn-cs"/>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Arial Narrow" pitchFamily="34" charset="0"/>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Arial Narrow" pitchFamily="34" charset="0"/>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Arial Narrow"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AU" sz="1000" dirty="0">
                <a:solidFill>
                  <a:schemeClr val="bg1"/>
                </a:solidFill>
              </a:rPr>
              <a:t>09 August 2019</a:t>
            </a:r>
          </a:p>
        </p:txBody>
      </p:sp>
    </p:spTree>
    <p:extLst>
      <p:ext uri="{BB962C8B-B14F-4D97-AF65-F5344CB8AC3E}">
        <p14:creationId xmlns:p14="http://schemas.microsoft.com/office/powerpoint/2010/main" val="1532149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C1A182C-C4C6-46B0-8E51-338B762B8584}"/>
              </a:ext>
            </a:extLst>
          </p:cNvPr>
          <p:cNvSpPr txBox="1"/>
          <p:nvPr/>
        </p:nvSpPr>
        <p:spPr>
          <a:xfrm>
            <a:off x="0" y="-27384"/>
            <a:ext cx="8400256" cy="369332"/>
          </a:xfrm>
          <a:prstGeom prst="rect">
            <a:avLst/>
          </a:prstGeom>
          <a:noFill/>
        </p:spPr>
        <p:txBody>
          <a:bodyPr wrap="square" rtlCol="0">
            <a:spAutoFit/>
          </a:bodyPr>
          <a:lstStyle/>
          <a:p>
            <a:r>
              <a:rPr lang="en-US" b="1" dirty="0">
                <a:solidFill>
                  <a:schemeClr val="bg1"/>
                </a:solidFill>
              </a:rPr>
              <a:t>Observation</a:t>
            </a:r>
          </a:p>
        </p:txBody>
      </p:sp>
      <p:sp>
        <p:nvSpPr>
          <p:cNvPr id="7" name="TextBox 6">
            <a:extLst>
              <a:ext uri="{FF2B5EF4-FFF2-40B4-BE49-F238E27FC236}">
                <a16:creationId xmlns:a16="http://schemas.microsoft.com/office/drawing/2014/main" id="{3C818631-DCAF-4506-9C3F-2BF906C01E21}"/>
              </a:ext>
            </a:extLst>
          </p:cNvPr>
          <p:cNvSpPr txBox="1"/>
          <p:nvPr/>
        </p:nvSpPr>
        <p:spPr>
          <a:xfrm>
            <a:off x="-1" y="376929"/>
            <a:ext cx="4943873" cy="132343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600" dirty="0"/>
              <a:t>The histogram on the right also shows that Ellen Grove would be the most undervalued suburbs in Southern Brisbane, with median market price of $280K and predicted price of $440K, undervalued by 52%, while Sunnybank Hills is the most overvalued Suburb, overvalued by 15%.</a:t>
            </a:r>
          </a:p>
        </p:txBody>
      </p:sp>
      <p:pic>
        <p:nvPicPr>
          <p:cNvPr id="2" name="Picture 1">
            <a:extLst>
              <a:ext uri="{FF2B5EF4-FFF2-40B4-BE49-F238E27FC236}">
                <a16:creationId xmlns:a16="http://schemas.microsoft.com/office/drawing/2014/main" id="{67E31F33-9F64-4B17-9D10-3CC0771D12E8}"/>
              </a:ext>
            </a:extLst>
          </p:cNvPr>
          <p:cNvPicPr>
            <a:picLocks noChangeAspect="1"/>
          </p:cNvPicPr>
          <p:nvPr/>
        </p:nvPicPr>
        <p:blipFill>
          <a:blip r:embed="rId2"/>
          <a:stretch>
            <a:fillRect/>
          </a:stretch>
        </p:blipFill>
        <p:spPr>
          <a:xfrm>
            <a:off x="4943872" y="376929"/>
            <a:ext cx="7248127" cy="6220424"/>
          </a:xfrm>
          <a:prstGeom prst="rect">
            <a:avLst/>
          </a:prstGeom>
        </p:spPr>
      </p:pic>
      <p:pic>
        <p:nvPicPr>
          <p:cNvPr id="4" name="Picture 3">
            <a:extLst>
              <a:ext uri="{FF2B5EF4-FFF2-40B4-BE49-F238E27FC236}">
                <a16:creationId xmlns:a16="http://schemas.microsoft.com/office/drawing/2014/main" id="{5FF13E3F-3FD6-4E24-A229-F36C239CBC65}"/>
              </a:ext>
            </a:extLst>
          </p:cNvPr>
          <p:cNvPicPr>
            <a:picLocks noChangeAspect="1"/>
          </p:cNvPicPr>
          <p:nvPr/>
        </p:nvPicPr>
        <p:blipFill>
          <a:blip r:embed="rId3"/>
          <a:stretch>
            <a:fillRect/>
          </a:stretch>
        </p:blipFill>
        <p:spPr>
          <a:xfrm>
            <a:off x="0" y="1700369"/>
            <a:ext cx="4871864" cy="489698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24613570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C1A182C-C4C6-46B0-8E51-338B762B8584}"/>
              </a:ext>
            </a:extLst>
          </p:cNvPr>
          <p:cNvSpPr txBox="1"/>
          <p:nvPr/>
        </p:nvSpPr>
        <p:spPr>
          <a:xfrm>
            <a:off x="0" y="-27384"/>
            <a:ext cx="8400256" cy="369332"/>
          </a:xfrm>
          <a:prstGeom prst="rect">
            <a:avLst/>
          </a:prstGeom>
          <a:noFill/>
        </p:spPr>
        <p:txBody>
          <a:bodyPr wrap="square" rtlCol="0">
            <a:spAutoFit/>
          </a:bodyPr>
          <a:lstStyle/>
          <a:p>
            <a:r>
              <a:rPr lang="en-US" b="1" dirty="0">
                <a:solidFill>
                  <a:schemeClr val="bg1"/>
                </a:solidFill>
              </a:rPr>
              <a:t>Conclusion</a:t>
            </a:r>
          </a:p>
        </p:txBody>
      </p:sp>
      <p:sp>
        <p:nvSpPr>
          <p:cNvPr id="7" name="TextBox 6">
            <a:extLst>
              <a:ext uri="{FF2B5EF4-FFF2-40B4-BE49-F238E27FC236}">
                <a16:creationId xmlns:a16="http://schemas.microsoft.com/office/drawing/2014/main" id="{3C818631-DCAF-4506-9C3F-2BF906C01E21}"/>
              </a:ext>
            </a:extLst>
          </p:cNvPr>
          <p:cNvSpPr txBox="1"/>
          <p:nvPr/>
        </p:nvSpPr>
        <p:spPr>
          <a:xfrm>
            <a:off x="-1" y="376929"/>
            <a:ext cx="12192001" cy="286232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dirty="0"/>
              <a:t>We have used the Unsupervised Machine Learning Algorithms: K-means clustering and Supervised Machine Learning Algorithms: Multiple linear regression to predict whether a suburb in Southern Brisbane is undervalued. From the analysis, seems that the west side of the Southern Brisbane Suburbs have been undervalued most. Especially Ellen Grove, which has a median market price of AUD 288K and predicted price of AUD 440K. </a:t>
            </a:r>
            <a:br>
              <a:rPr lang="en-US" dirty="0"/>
            </a:br>
            <a:endParaRPr lang="en-US" dirty="0"/>
          </a:p>
          <a:p>
            <a:r>
              <a:rPr lang="en-US" dirty="0"/>
              <a:t>This analysis might have some limitations as there are many other factors other than venues, population, income that have impacts on House Prices. A more sophisticated model can be built incorporating data such as crime rates, employment rates, school rankings, etc...</a:t>
            </a:r>
            <a:br>
              <a:rPr lang="en-US" dirty="0"/>
            </a:br>
            <a:endParaRPr lang="en-US" dirty="0"/>
          </a:p>
          <a:p>
            <a:r>
              <a:rPr lang="en-US" dirty="0"/>
              <a:t>However, my friend JV is happy enough with the initial analysis and planned his weekend house inspections around Ellen Grove and Forest Lake, let's wish him good luck.</a:t>
            </a:r>
          </a:p>
        </p:txBody>
      </p:sp>
      <p:grpSp>
        <p:nvGrpSpPr>
          <p:cNvPr id="6" name="组合 25">
            <a:extLst>
              <a:ext uri="{FF2B5EF4-FFF2-40B4-BE49-F238E27FC236}">
                <a16:creationId xmlns:a16="http://schemas.microsoft.com/office/drawing/2014/main" id="{AB4FBBFD-875A-42FB-8169-6EB433D5D20B}"/>
              </a:ext>
            </a:extLst>
          </p:cNvPr>
          <p:cNvGrpSpPr/>
          <p:nvPr/>
        </p:nvGrpSpPr>
        <p:grpSpPr>
          <a:xfrm>
            <a:off x="4439816" y="4365104"/>
            <a:ext cx="1943925" cy="1943925"/>
            <a:chOff x="792868" y="618113"/>
            <a:chExt cx="1314008" cy="1314008"/>
          </a:xfrm>
        </p:grpSpPr>
        <p:grpSp>
          <p:nvGrpSpPr>
            <p:cNvPr id="8" name="组合 26">
              <a:extLst>
                <a:ext uri="{FF2B5EF4-FFF2-40B4-BE49-F238E27FC236}">
                  <a16:creationId xmlns:a16="http://schemas.microsoft.com/office/drawing/2014/main" id="{A94CFB7B-D9AB-450D-9E64-4510F6A83EBB}"/>
                </a:ext>
              </a:extLst>
            </p:cNvPr>
            <p:cNvGrpSpPr/>
            <p:nvPr/>
          </p:nvGrpSpPr>
          <p:grpSpPr>
            <a:xfrm>
              <a:off x="792868" y="618113"/>
              <a:ext cx="1314008" cy="1314008"/>
              <a:chOff x="304800" y="673100"/>
              <a:chExt cx="4000500" cy="4000500"/>
            </a:xfrm>
            <a:effectLst>
              <a:outerShdw blurRad="444500" dist="254000" dir="8100000" algn="tr" rotWithShape="0">
                <a:prstClr val="black">
                  <a:alpha val="50000"/>
                </a:prstClr>
              </a:outerShdw>
            </a:effectLst>
          </p:grpSpPr>
          <p:sp>
            <p:nvSpPr>
              <p:cNvPr id="10" name="同心圆 28">
                <a:extLst>
                  <a:ext uri="{FF2B5EF4-FFF2-40B4-BE49-F238E27FC236}">
                    <a16:creationId xmlns:a16="http://schemas.microsoft.com/office/drawing/2014/main" id="{93CE364C-6654-40EF-AB44-A33D3EBCF520}"/>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952" fontAlgn="base">
                  <a:spcBef>
                    <a:spcPct val="0"/>
                  </a:spcBef>
                  <a:spcAft>
                    <a:spcPct val="0"/>
                  </a:spcAft>
                </a:pPr>
                <a:endParaRPr lang="zh-CN" altLang="en-US" sz="1707">
                  <a:solidFill>
                    <a:prstClr val="black"/>
                  </a:solidFill>
                  <a:latin typeface="微软雅黑"/>
                  <a:ea typeface="微软雅黑"/>
                </a:endParaRPr>
              </a:p>
            </p:txBody>
          </p:sp>
          <p:sp>
            <p:nvSpPr>
              <p:cNvPr id="11" name="椭圆 29">
                <a:extLst>
                  <a:ext uri="{FF2B5EF4-FFF2-40B4-BE49-F238E27FC236}">
                    <a16:creationId xmlns:a16="http://schemas.microsoft.com/office/drawing/2014/main" id="{47645616-171D-4E63-91DB-DD2540116865}"/>
                  </a:ext>
                </a:extLst>
              </p:cNvPr>
              <p:cNvSpPr/>
              <p:nvPr/>
            </p:nvSpPr>
            <p:spPr>
              <a:xfrm>
                <a:off x="392113" y="760413"/>
                <a:ext cx="3825875"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952" fontAlgn="base">
                  <a:spcBef>
                    <a:spcPct val="0"/>
                  </a:spcBef>
                  <a:spcAft>
                    <a:spcPct val="0"/>
                  </a:spcAft>
                </a:pPr>
                <a:endParaRPr lang="zh-CN" altLang="en-US" sz="1707">
                  <a:solidFill>
                    <a:prstClr val="white"/>
                  </a:solidFill>
                  <a:latin typeface="微软雅黑"/>
                  <a:ea typeface="微软雅黑"/>
                </a:endParaRPr>
              </a:p>
            </p:txBody>
          </p:sp>
        </p:grpSp>
        <p:sp>
          <p:nvSpPr>
            <p:cNvPr id="9" name="椭圆 27">
              <a:extLst>
                <a:ext uri="{FF2B5EF4-FFF2-40B4-BE49-F238E27FC236}">
                  <a16:creationId xmlns:a16="http://schemas.microsoft.com/office/drawing/2014/main" id="{72779C84-378B-4D38-A698-6A4B6C713CCF}"/>
                </a:ext>
              </a:extLst>
            </p:cNvPr>
            <p:cNvSpPr/>
            <p:nvPr/>
          </p:nvSpPr>
          <p:spPr>
            <a:xfrm>
              <a:off x="859391" y="680166"/>
              <a:ext cx="1188000" cy="1188000"/>
            </a:xfrm>
            <a:prstGeom prst="ellipse">
              <a:avLst/>
            </a:prstGeom>
            <a:blipFill dpi="0" rotWithShape="1">
              <a:blip r:embed="rId2"/>
              <a:srcRect/>
              <a:stretch>
                <a:fillRect l="-5000" r="-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952" fontAlgn="base">
                <a:spcBef>
                  <a:spcPct val="0"/>
                </a:spcBef>
                <a:spcAft>
                  <a:spcPct val="0"/>
                </a:spcAft>
              </a:pPr>
              <a:endParaRPr lang="zh-CN" altLang="en-US" sz="1707" dirty="0">
                <a:solidFill>
                  <a:prstClr val="white"/>
                </a:solidFill>
                <a:latin typeface="微软雅黑"/>
                <a:ea typeface="微软雅黑"/>
              </a:endParaRPr>
            </a:p>
          </p:txBody>
        </p:sp>
      </p:grpSp>
      <p:sp>
        <p:nvSpPr>
          <p:cNvPr id="12" name="Text Placeholder 3">
            <a:extLst>
              <a:ext uri="{FF2B5EF4-FFF2-40B4-BE49-F238E27FC236}">
                <a16:creationId xmlns:a16="http://schemas.microsoft.com/office/drawing/2014/main" id="{05130840-5D73-4E6C-B2C5-8812DAB914CB}"/>
              </a:ext>
            </a:extLst>
          </p:cNvPr>
          <p:cNvSpPr txBox="1">
            <a:spLocks/>
          </p:cNvSpPr>
          <p:nvPr/>
        </p:nvSpPr>
        <p:spPr>
          <a:xfrm>
            <a:off x="2351584" y="3393288"/>
            <a:ext cx="6768752" cy="108012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5400"/>
              <a:t>Thank you for reviewing </a:t>
            </a:r>
            <a:endParaRPr lang="en-AU" sz="5400" dirty="0"/>
          </a:p>
        </p:txBody>
      </p:sp>
    </p:spTree>
    <p:extLst>
      <p:ext uri="{BB962C8B-B14F-4D97-AF65-F5344CB8AC3E}">
        <p14:creationId xmlns:p14="http://schemas.microsoft.com/office/powerpoint/2010/main" val="367786941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10E360-60AE-4C4C-8D3D-C845C443F64E}"/>
              </a:ext>
            </a:extLst>
          </p:cNvPr>
          <p:cNvSpPr txBox="1"/>
          <p:nvPr/>
        </p:nvSpPr>
        <p:spPr>
          <a:xfrm>
            <a:off x="0" y="404664"/>
            <a:ext cx="12192000" cy="5078313"/>
          </a:xfrm>
          <a:prstGeom prst="rect">
            <a:avLst/>
          </a:prstGeom>
          <a:noFill/>
        </p:spPr>
        <p:txBody>
          <a:bodyPr wrap="square" rtlCol="0">
            <a:spAutoFit/>
          </a:bodyPr>
          <a:lstStyle/>
          <a:p>
            <a:r>
              <a:rPr lang="en-US" sz="2400" b="1" dirty="0"/>
              <a:t>Background story:</a:t>
            </a:r>
          </a:p>
          <a:p>
            <a:endParaRPr lang="en-US" sz="2000" dirty="0"/>
          </a:p>
          <a:p>
            <a:r>
              <a:rPr lang="en-US" sz="2400" dirty="0"/>
              <a:t>My friend JV has been promoted to a manager role recently, while his income grows and the Bank interest rate is at historical low, he is looking for an investment property. As his best friend, I'm trying to help him with my data science skills.</a:t>
            </a:r>
          </a:p>
          <a:p>
            <a:endParaRPr lang="en-US" sz="2400" dirty="0"/>
          </a:p>
          <a:p>
            <a:r>
              <a:rPr lang="en-US" sz="2400" dirty="0"/>
              <a:t>We are targeting at Southern Suburbs in Brisbane, QLD, Australia, not only because the rapid population growth in this area, the large investments in infrastructures and potential bid for 2032 Olympic Games, but also JV wants to have it close to where he lives so he could manage the property and tenants himself.</a:t>
            </a:r>
          </a:p>
          <a:p>
            <a:endParaRPr lang="en-US" sz="2000" dirty="0"/>
          </a:p>
          <a:p>
            <a:r>
              <a:rPr lang="en-US" sz="2400" b="1" dirty="0"/>
              <a:t>The problem we want to solve:</a:t>
            </a:r>
          </a:p>
          <a:p>
            <a:endParaRPr lang="en-US" sz="2000" b="1" dirty="0"/>
          </a:p>
          <a:p>
            <a:r>
              <a:rPr lang="en-US" sz="2400" dirty="0"/>
              <a:t>Of all the Southern suburbs in Brisbane, we would like to find out which ones are most undervalued and worth investing.</a:t>
            </a:r>
          </a:p>
        </p:txBody>
      </p:sp>
      <p:sp>
        <p:nvSpPr>
          <p:cNvPr id="5" name="TextBox 4">
            <a:extLst>
              <a:ext uri="{FF2B5EF4-FFF2-40B4-BE49-F238E27FC236}">
                <a16:creationId xmlns:a16="http://schemas.microsoft.com/office/drawing/2014/main" id="{EC1A182C-C4C6-46B0-8E51-338B762B8584}"/>
              </a:ext>
            </a:extLst>
          </p:cNvPr>
          <p:cNvSpPr txBox="1"/>
          <p:nvPr/>
        </p:nvSpPr>
        <p:spPr>
          <a:xfrm>
            <a:off x="0" y="-27384"/>
            <a:ext cx="3215680" cy="369332"/>
          </a:xfrm>
          <a:prstGeom prst="rect">
            <a:avLst/>
          </a:prstGeom>
          <a:noFill/>
        </p:spPr>
        <p:txBody>
          <a:bodyPr wrap="square" rtlCol="0">
            <a:spAutoFit/>
          </a:bodyPr>
          <a:lstStyle/>
          <a:p>
            <a:r>
              <a:rPr lang="en-US" b="1" dirty="0">
                <a:solidFill>
                  <a:schemeClr val="bg1"/>
                </a:solidFill>
              </a:rPr>
              <a:t>Overview and Introduction</a:t>
            </a:r>
          </a:p>
        </p:txBody>
      </p:sp>
    </p:spTree>
    <p:extLst>
      <p:ext uri="{BB962C8B-B14F-4D97-AF65-F5344CB8AC3E}">
        <p14:creationId xmlns:p14="http://schemas.microsoft.com/office/powerpoint/2010/main" val="168294535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10E360-60AE-4C4C-8D3D-C845C443F64E}"/>
              </a:ext>
            </a:extLst>
          </p:cNvPr>
          <p:cNvSpPr txBox="1"/>
          <p:nvPr/>
        </p:nvSpPr>
        <p:spPr>
          <a:xfrm>
            <a:off x="0" y="404664"/>
            <a:ext cx="12192000" cy="1938992"/>
          </a:xfrm>
          <a:prstGeom prst="rect">
            <a:avLst/>
          </a:prstGeom>
          <a:noFill/>
        </p:spPr>
        <p:txBody>
          <a:bodyPr wrap="square" rtlCol="0">
            <a:spAutoFit/>
          </a:bodyPr>
          <a:lstStyle/>
          <a:p>
            <a:r>
              <a:rPr lang="en-US" sz="2400" b="1" dirty="0"/>
              <a:t>About Brisbane:</a:t>
            </a:r>
            <a:endParaRPr lang="en-US" sz="2000" dirty="0"/>
          </a:p>
          <a:p>
            <a:r>
              <a:rPr lang="en-US" sz="2400" dirty="0"/>
              <a:t>Brisbane is the capital of and the most populated city in the Australian state of Queensland, and the third most populous city in Australia. Brisbane's metropolitan area has a population of approximately 2.5 million, and the South East Queensland metropolitan region, centered on Brisbane, encompasses a population of more than 3.6 million.</a:t>
            </a:r>
          </a:p>
        </p:txBody>
      </p:sp>
      <p:sp>
        <p:nvSpPr>
          <p:cNvPr id="5" name="TextBox 4">
            <a:extLst>
              <a:ext uri="{FF2B5EF4-FFF2-40B4-BE49-F238E27FC236}">
                <a16:creationId xmlns:a16="http://schemas.microsoft.com/office/drawing/2014/main" id="{EC1A182C-C4C6-46B0-8E51-338B762B8584}"/>
              </a:ext>
            </a:extLst>
          </p:cNvPr>
          <p:cNvSpPr txBox="1"/>
          <p:nvPr/>
        </p:nvSpPr>
        <p:spPr>
          <a:xfrm>
            <a:off x="0" y="-27384"/>
            <a:ext cx="3215680" cy="369332"/>
          </a:xfrm>
          <a:prstGeom prst="rect">
            <a:avLst/>
          </a:prstGeom>
          <a:noFill/>
        </p:spPr>
        <p:txBody>
          <a:bodyPr wrap="square" rtlCol="0">
            <a:spAutoFit/>
          </a:bodyPr>
          <a:lstStyle/>
          <a:p>
            <a:r>
              <a:rPr lang="en-US" b="1" dirty="0">
                <a:solidFill>
                  <a:schemeClr val="bg1"/>
                </a:solidFill>
              </a:rPr>
              <a:t>Overview and Introduction</a:t>
            </a:r>
          </a:p>
        </p:txBody>
      </p:sp>
      <p:sp>
        <p:nvSpPr>
          <p:cNvPr id="2" name="TextBox 1">
            <a:extLst>
              <a:ext uri="{FF2B5EF4-FFF2-40B4-BE49-F238E27FC236}">
                <a16:creationId xmlns:a16="http://schemas.microsoft.com/office/drawing/2014/main" id="{C2770260-5963-4692-A5D3-BA6350079403}"/>
              </a:ext>
            </a:extLst>
          </p:cNvPr>
          <p:cNvSpPr txBox="1"/>
          <p:nvPr/>
        </p:nvSpPr>
        <p:spPr>
          <a:xfrm>
            <a:off x="7127776" y="6165304"/>
            <a:ext cx="5283224" cy="369332"/>
          </a:xfrm>
          <a:prstGeom prst="rect">
            <a:avLst/>
          </a:prstGeom>
          <a:noFill/>
        </p:spPr>
        <p:txBody>
          <a:bodyPr wrap="square" rtlCol="0">
            <a:spAutoFit/>
          </a:bodyPr>
          <a:lstStyle/>
          <a:p>
            <a:pPr algn="ctr"/>
            <a:r>
              <a:rPr lang="en-US" dirty="0">
                <a:hlinkClick r:id="rId2"/>
              </a:rPr>
              <a:t>https://en.wikipedia.org/wiki/Brisbane</a:t>
            </a:r>
            <a:endParaRPr lang="en-US" dirty="0"/>
          </a:p>
        </p:txBody>
      </p:sp>
      <p:pic>
        <p:nvPicPr>
          <p:cNvPr id="6" name="Picture 5">
            <a:extLst>
              <a:ext uri="{FF2B5EF4-FFF2-40B4-BE49-F238E27FC236}">
                <a16:creationId xmlns:a16="http://schemas.microsoft.com/office/drawing/2014/main" id="{458140B0-EFA8-41AF-B684-DB88E1BCA4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64" y="2275700"/>
            <a:ext cx="7080448" cy="4339226"/>
          </a:xfrm>
          <a:prstGeom prst="rect">
            <a:avLst/>
          </a:prstGeom>
        </p:spPr>
      </p:pic>
      <p:pic>
        <p:nvPicPr>
          <p:cNvPr id="8" name="Picture 7" descr="A group of people standing next to a body of water&#10;&#10;Description automatically generated">
            <a:extLst>
              <a:ext uri="{FF2B5EF4-FFF2-40B4-BE49-F238E27FC236}">
                <a16:creationId xmlns:a16="http://schemas.microsoft.com/office/drawing/2014/main" id="{BBDE24A6-47C6-471B-B39C-AF73812CB8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4111" y="2275700"/>
            <a:ext cx="5064225" cy="2881492"/>
          </a:xfrm>
          <a:prstGeom prst="rect">
            <a:avLst/>
          </a:prstGeom>
        </p:spPr>
      </p:pic>
    </p:spTree>
    <p:extLst>
      <p:ext uri="{BB962C8B-B14F-4D97-AF65-F5344CB8AC3E}">
        <p14:creationId xmlns:p14="http://schemas.microsoft.com/office/powerpoint/2010/main" val="63202704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10E360-60AE-4C4C-8D3D-C845C443F64E}"/>
              </a:ext>
            </a:extLst>
          </p:cNvPr>
          <p:cNvSpPr txBox="1"/>
          <p:nvPr/>
        </p:nvSpPr>
        <p:spPr>
          <a:xfrm>
            <a:off x="0" y="404664"/>
            <a:ext cx="12192000" cy="5632311"/>
          </a:xfrm>
          <a:prstGeom prst="rect">
            <a:avLst/>
          </a:prstGeom>
          <a:noFill/>
        </p:spPr>
        <p:txBody>
          <a:bodyPr wrap="square" rtlCol="0">
            <a:spAutoFit/>
          </a:bodyPr>
          <a:lstStyle/>
          <a:p>
            <a:r>
              <a:rPr lang="en-US" sz="2400" b="1" dirty="0"/>
              <a:t>Data were sourced from below:</a:t>
            </a:r>
          </a:p>
          <a:p>
            <a:endParaRPr lang="en-US" sz="2400" b="1" dirty="0"/>
          </a:p>
          <a:p>
            <a:r>
              <a:rPr lang="en-US" sz="2400" dirty="0"/>
              <a:t>Brisbane Suburb List: https://www.brisbane.qld.gov.au/about-council/council-information-and-rates/brisbane-suburbs</a:t>
            </a:r>
          </a:p>
          <a:p>
            <a:endParaRPr lang="en-US" sz="2400" dirty="0"/>
          </a:p>
          <a:p>
            <a:r>
              <a:rPr lang="en-US" sz="2400" dirty="0"/>
              <a:t>Brisbane Region Classification: https://en.wikipedia.org/wiki/List_of_Brisbane_suburbs</a:t>
            </a:r>
          </a:p>
          <a:p>
            <a:endParaRPr lang="en-US" sz="2400" dirty="0"/>
          </a:p>
          <a:p>
            <a:r>
              <a:rPr lang="en-US" sz="2400" dirty="0"/>
              <a:t>Geospatial Data: http://www.corra.com.au/australian-postcode-location-data/ </a:t>
            </a:r>
          </a:p>
          <a:p>
            <a:endParaRPr lang="en-US" sz="2400" dirty="0"/>
          </a:p>
          <a:p>
            <a:r>
              <a:rPr lang="en-US" sz="2400" dirty="0"/>
              <a:t>Brisbane House Information by Suburbs: https://homesales.com.au/location/brisbane-qld/ </a:t>
            </a:r>
          </a:p>
          <a:p>
            <a:endParaRPr lang="en-US" sz="2400" dirty="0"/>
          </a:p>
          <a:p>
            <a:r>
              <a:rPr lang="en-US" sz="2400" dirty="0"/>
              <a:t>Venues Information: https://api.foursquare.com/v2/venues/</a:t>
            </a:r>
          </a:p>
          <a:p>
            <a:endParaRPr lang="en-US" sz="2400" dirty="0"/>
          </a:p>
          <a:p>
            <a:r>
              <a:rPr lang="en-US" sz="2400" dirty="0"/>
              <a:t>We will collect Brisbane Suburb list, Regions Classifications, Geospatial data, House information such as Median House Price 2019, Population and income, and also venues information from foursquare API</a:t>
            </a:r>
            <a:r>
              <a:rPr lang="en-US" sz="2400" b="1" dirty="0"/>
              <a:t>.</a:t>
            </a:r>
            <a:endParaRPr lang="en-US" sz="2000" dirty="0"/>
          </a:p>
        </p:txBody>
      </p:sp>
      <p:sp>
        <p:nvSpPr>
          <p:cNvPr id="5" name="TextBox 4">
            <a:extLst>
              <a:ext uri="{FF2B5EF4-FFF2-40B4-BE49-F238E27FC236}">
                <a16:creationId xmlns:a16="http://schemas.microsoft.com/office/drawing/2014/main" id="{EC1A182C-C4C6-46B0-8E51-338B762B8584}"/>
              </a:ext>
            </a:extLst>
          </p:cNvPr>
          <p:cNvSpPr txBox="1"/>
          <p:nvPr/>
        </p:nvSpPr>
        <p:spPr>
          <a:xfrm>
            <a:off x="0" y="-27384"/>
            <a:ext cx="3215680" cy="369332"/>
          </a:xfrm>
          <a:prstGeom prst="rect">
            <a:avLst/>
          </a:prstGeom>
          <a:noFill/>
        </p:spPr>
        <p:txBody>
          <a:bodyPr wrap="square" rtlCol="0">
            <a:spAutoFit/>
          </a:bodyPr>
          <a:lstStyle/>
          <a:p>
            <a:r>
              <a:rPr lang="en-US" b="1" dirty="0">
                <a:solidFill>
                  <a:schemeClr val="bg1"/>
                </a:solidFill>
              </a:rPr>
              <a:t>The Plan - Data:</a:t>
            </a:r>
          </a:p>
        </p:txBody>
      </p:sp>
    </p:spTree>
    <p:extLst>
      <p:ext uri="{BB962C8B-B14F-4D97-AF65-F5344CB8AC3E}">
        <p14:creationId xmlns:p14="http://schemas.microsoft.com/office/powerpoint/2010/main" val="23876338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10E360-60AE-4C4C-8D3D-C845C443F64E}"/>
              </a:ext>
            </a:extLst>
          </p:cNvPr>
          <p:cNvSpPr txBox="1"/>
          <p:nvPr/>
        </p:nvSpPr>
        <p:spPr>
          <a:xfrm>
            <a:off x="0" y="404664"/>
            <a:ext cx="12192000" cy="4154984"/>
          </a:xfrm>
          <a:prstGeom prst="rect">
            <a:avLst/>
          </a:prstGeom>
          <a:noFill/>
        </p:spPr>
        <p:txBody>
          <a:bodyPr wrap="square" rtlCol="0">
            <a:spAutoFit/>
          </a:bodyPr>
          <a:lstStyle/>
          <a:p>
            <a:r>
              <a:rPr lang="en-US" sz="2400" b="1" dirty="0"/>
              <a:t>Methodology :</a:t>
            </a:r>
          </a:p>
          <a:p>
            <a:endParaRPr lang="en-US" sz="2400" b="1" dirty="0"/>
          </a:p>
          <a:p>
            <a:r>
              <a:rPr lang="en-US" sz="2400" dirty="0"/>
              <a:t>Using Unsupervised Machine Learning Algorithms: K-means clustering to cluster the suburbs.(Using Elbow Graph to find the best K).</a:t>
            </a:r>
          </a:p>
          <a:p>
            <a:endParaRPr lang="en-US" sz="2400" dirty="0"/>
          </a:p>
          <a:p>
            <a:r>
              <a:rPr lang="en-US" sz="2400" dirty="0"/>
              <a:t>Then using Supervised Machine Learning Algorithms: Multiple linear regression to set up the model by clustered groups.</a:t>
            </a:r>
          </a:p>
          <a:p>
            <a:endParaRPr lang="en-US" sz="2400" dirty="0"/>
          </a:p>
          <a:p>
            <a:r>
              <a:rPr lang="en-US" sz="2400" dirty="0"/>
              <a:t>Using Regions other than Southern to train the model and then predict Southern Region suburbs house prices, comparing the predicted value with the market value to determine whether the suburb is undervalued or not</a:t>
            </a:r>
            <a:endParaRPr lang="en-US" sz="2000" dirty="0"/>
          </a:p>
        </p:txBody>
      </p:sp>
      <p:sp>
        <p:nvSpPr>
          <p:cNvPr id="5" name="TextBox 4">
            <a:extLst>
              <a:ext uri="{FF2B5EF4-FFF2-40B4-BE49-F238E27FC236}">
                <a16:creationId xmlns:a16="http://schemas.microsoft.com/office/drawing/2014/main" id="{EC1A182C-C4C6-46B0-8E51-338B762B8584}"/>
              </a:ext>
            </a:extLst>
          </p:cNvPr>
          <p:cNvSpPr txBox="1"/>
          <p:nvPr/>
        </p:nvSpPr>
        <p:spPr>
          <a:xfrm>
            <a:off x="0" y="-27384"/>
            <a:ext cx="3215680" cy="369332"/>
          </a:xfrm>
          <a:prstGeom prst="rect">
            <a:avLst/>
          </a:prstGeom>
          <a:noFill/>
        </p:spPr>
        <p:txBody>
          <a:bodyPr wrap="square" rtlCol="0">
            <a:spAutoFit/>
          </a:bodyPr>
          <a:lstStyle/>
          <a:p>
            <a:r>
              <a:rPr lang="en-US" b="1" dirty="0">
                <a:solidFill>
                  <a:schemeClr val="bg1"/>
                </a:solidFill>
              </a:rPr>
              <a:t>The Plan - Methodology:</a:t>
            </a:r>
          </a:p>
        </p:txBody>
      </p:sp>
    </p:spTree>
    <p:extLst>
      <p:ext uri="{BB962C8B-B14F-4D97-AF65-F5344CB8AC3E}">
        <p14:creationId xmlns:p14="http://schemas.microsoft.com/office/powerpoint/2010/main" val="23807078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10E360-60AE-4C4C-8D3D-C845C443F64E}"/>
              </a:ext>
            </a:extLst>
          </p:cNvPr>
          <p:cNvSpPr txBox="1"/>
          <p:nvPr/>
        </p:nvSpPr>
        <p:spPr>
          <a:xfrm>
            <a:off x="-5663" y="496999"/>
            <a:ext cx="4373471"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Firstly, the data has been merged and cleaned, transformed to below format.</a:t>
            </a:r>
          </a:p>
        </p:txBody>
      </p:sp>
      <p:sp>
        <p:nvSpPr>
          <p:cNvPr id="5" name="TextBox 4">
            <a:extLst>
              <a:ext uri="{FF2B5EF4-FFF2-40B4-BE49-F238E27FC236}">
                <a16:creationId xmlns:a16="http://schemas.microsoft.com/office/drawing/2014/main" id="{EC1A182C-C4C6-46B0-8E51-338B762B8584}"/>
              </a:ext>
            </a:extLst>
          </p:cNvPr>
          <p:cNvSpPr txBox="1"/>
          <p:nvPr/>
        </p:nvSpPr>
        <p:spPr>
          <a:xfrm>
            <a:off x="0" y="-27384"/>
            <a:ext cx="3215680" cy="369332"/>
          </a:xfrm>
          <a:prstGeom prst="rect">
            <a:avLst/>
          </a:prstGeom>
          <a:noFill/>
        </p:spPr>
        <p:txBody>
          <a:bodyPr wrap="square" rtlCol="0">
            <a:spAutoFit/>
          </a:bodyPr>
          <a:lstStyle/>
          <a:p>
            <a:r>
              <a:rPr lang="en-US" b="1" dirty="0">
                <a:solidFill>
                  <a:schemeClr val="bg1"/>
                </a:solidFill>
              </a:rPr>
              <a:t>Let’s start!</a:t>
            </a:r>
          </a:p>
        </p:txBody>
      </p:sp>
      <p:pic>
        <p:nvPicPr>
          <p:cNvPr id="2" name="Picture 1">
            <a:extLst>
              <a:ext uri="{FF2B5EF4-FFF2-40B4-BE49-F238E27FC236}">
                <a16:creationId xmlns:a16="http://schemas.microsoft.com/office/drawing/2014/main" id="{56B02EBE-FE17-4EC1-B05C-74E6D8A28209}"/>
              </a:ext>
            </a:extLst>
          </p:cNvPr>
          <p:cNvPicPr>
            <a:picLocks noChangeAspect="1"/>
          </p:cNvPicPr>
          <p:nvPr/>
        </p:nvPicPr>
        <p:blipFill>
          <a:blip r:embed="rId2"/>
          <a:stretch>
            <a:fillRect/>
          </a:stretch>
        </p:blipFill>
        <p:spPr>
          <a:xfrm>
            <a:off x="13893" y="1391357"/>
            <a:ext cx="4322536" cy="1245555"/>
          </a:xfrm>
          <a:prstGeom prst="rect">
            <a:avLst/>
          </a:prstGeom>
        </p:spPr>
      </p:pic>
      <p:sp>
        <p:nvSpPr>
          <p:cNvPr id="6" name="TextBox 5">
            <a:extLst>
              <a:ext uri="{FF2B5EF4-FFF2-40B4-BE49-F238E27FC236}">
                <a16:creationId xmlns:a16="http://schemas.microsoft.com/office/drawing/2014/main" id="{2485396D-97B6-4993-AFD2-2B4C1844AB24}"/>
              </a:ext>
            </a:extLst>
          </p:cNvPr>
          <p:cNvSpPr txBox="1"/>
          <p:nvPr/>
        </p:nvSpPr>
        <p:spPr>
          <a:xfrm>
            <a:off x="25635" y="2983876"/>
            <a:ext cx="4342173" cy="92333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By filtering out the suburbs with population under 51 (excluding some industrial suburbs),we have 175 suburbs as plot in the map on the right</a:t>
            </a:r>
          </a:p>
        </p:txBody>
      </p:sp>
      <p:pic>
        <p:nvPicPr>
          <p:cNvPr id="7" name="Picture 6">
            <a:extLst>
              <a:ext uri="{FF2B5EF4-FFF2-40B4-BE49-F238E27FC236}">
                <a16:creationId xmlns:a16="http://schemas.microsoft.com/office/drawing/2014/main" id="{9F9C1BB1-9E86-4C15-A0C2-42BA2539FFAA}"/>
              </a:ext>
            </a:extLst>
          </p:cNvPr>
          <p:cNvPicPr>
            <a:picLocks noChangeAspect="1"/>
          </p:cNvPicPr>
          <p:nvPr/>
        </p:nvPicPr>
        <p:blipFill>
          <a:blip r:embed="rId3"/>
          <a:stretch>
            <a:fillRect/>
          </a:stretch>
        </p:blipFill>
        <p:spPr>
          <a:xfrm>
            <a:off x="4367808" y="341948"/>
            <a:ext cx="7824192" cy="6246474"/>
          </a:xfrm>
          <a:prstGeom prst="rect">
            <a:avLst/>
          </a:prstGeom>
        </p:spPr>
      </p:pic>
      <p:pic>
        <p:nvPicPr>
          <p:cNvPr id="8" name="Picture 7">
            <a:extLst>
              <a:ext uri="{FF2B5EF4-FFF2-40B4-BE49-F238E27FC236}">
                <a16:creationId xmlns:a16="http://schemas.microsoft.com/office/drawing/2014/main" id="{D1A26334-AE82-4E10-8D50-9CF24B92C867}"/>
              </a:ext>
            </a:extLst>
          </p:cNvPr>
          <p:cNvPicPr>
            <a:picLocks noChangeAspect="1"/>
          </p:cNvPicPr>
          <p:nvPr/>
        </p:nvPicPr>
        <p:blipFill>
          <a:blip r:embed="rId4"/>
          <a:stretch>
            <a:fillRect/>
          </a:stretch>
        </p:blipFill>
        <p:spPr>
          <a:xfrm>
            <a:off x="0" y="4221089"/>
            <a:ext cx="2720576" cy="1066892"/>
          </a:xfrm>
          <a:prstGeom prst="rect">
            <a:avLst/>
          </a:prstGeom>
        </p:spPr>
      </p:pic>
    </p:spTree>
    <p:extLst>
      <p:ext uri="{BB962C8B-B14F-4D97-AF65-F5344CB8AC3E}">
        <p14:creationId xmlns:p14="http://schemas.microsoft.com/office/powerpoint/2010/main" val="4478784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10E360-60AE-4C4C-8D3D-C845C443F64E}"/>
              </a:ext>
            </a:extLst>
          </p:cNvPr>
          <p:cNvSpPr txBox="1"/>
          <p:nvPr/>
        </p:nvSpPr>
        <p:spPr>
          <a:xfrm>
            <a:off x="-5663" y="496999"/>
            <a:ext cx="12197663"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Next step is to use Foursquare API to extract venue information for the Brisbane Suburbs</a:t>
            </a:r>
          </a:p>
        </p:txBody>
      </p:sp>
      <p:sp>
        <p:nvSpPr>
          <p:cNvPr id="5" name="TextBox 4">
            <a:extLst>
              <a:ext uri="{FF2B5EF4-FFF2-40B4-BE49-F238E27FC236}">
                <a16:creationId xmlns:a16="http://schemas.microsoft.com/office/drawing/2014/main" id="{EC1A182C-C4C6-46B0-8E51-338B762B8584}"/>
              </a:ext>
            </a:extLst>
          </p:cNvPr>
          <p:cNvSpPr txBox="1"/>
          <p:nvPr/>
        </p:nvSpPr>
        <p:spPr>
          <a:xfrm>
            <a:off x="0" y="-27384"/>
            <a:ext cx="3215680" cy="369332"/>
          </a:xfrm>
          <a:prstGeom prst="rect">
            <a:avLst/>
          </a:prstGeom>
          <a:noFill/>
        </p:spPr>
        <p:txBody>
          <a:bodyPr wrap="square" rtlCol="0">
            <a:spAutoFit/>
          </a:bodyPr>
          <a:lstStyle/>
          <a:p>
            <a:r>
              <a:rPr lang="en-US" b="1" dirty="0">
                <a:solidFill>
                  <a:schemeClr val="bg1"/>
                </a:solidFill>
              </a:rPr>
              <a:t>Let’s start!</a:t>
            </a:r>
          </a:p>
        </p:txBody>
      </p:sp>
      <p:sp>
        <p:nvSpPr>
          <p:cNvPr id="6" name="TextBox 5">
            <a:extLst>
              <a:ext uri="{FF2B5EF4-FFF2-40B4-BE49-F238E27FC236}">
                <a16:creationId xmlns:a16="http://schemas.microsoft.com/office/drawing/2014/main" id="{2485396D-97B6-4993-AFD2-2B4C1844AB24}"/>
              </a:ext>
            </a:extLst>
          </p:cNvPr>
          <p:cNvSpPr txBox="1"/>
          <p:nvPr/>
        </p:nvSpPr>
        <p:spPr>
          <a:xfrm>
            <a:off x="20429" y="3574885"/>
            <a:ext cx="1216747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There are 254 unique venue categories</a:t>
            </a:r>
          </a:p>
        </p:txBody>
      </p:sp>
      <p:pic>
        <p:nvPicPr>
          <p:cNvPr id="10" name="Picture 9">
            <a:extLst>
              <a:ext uri="{FF2B5EF4-FFF2-40B4-BE49-F238E27FC236}">
                <a16:creationId xmlns:a16="http://schemas.microsoft.com/office/drawing/2014/main" id="{C1180C92-0B00-4467-88D3-E32DF75C5D19}"/>
              </a:ext>
            </a:extLst>
          </p:cNvPr>
          <p:cNvPicPr>
            <a:picLocks noChangeAspect="1"/>
          </p:cNvPicPr>
          <p:nvPr/>
        </p:nvPicPr>
        <p:blipFill>
          <a:blip r:embed="rId2"/>
          <a:stretch>
            <a:fillRect/>
          </a:stretch>
        </p:blipFill>
        <p:spPr>
          <a:xfrm>
            <a:off x="20429" y="4010644"/>
            <a:ext cx="6957663" cy="624894"/>
          </a:xfrm>
          <a:prstGeom prst="rect">
            <a:avLst/>
          </a:prstGeom>
        </p:spPr>
      </p:pic>
      <p:pic>
        <p:nvPicPr>
          <p:cNvPr id="11" name="Picture 10">
            <a:extLst>
              <a:ext uri="{FF2B5EF4-FFF2-40B4-BE49-F238E27FC236}">
                <a16:creationId xmlns:a16="http://schemas.microsoft.com/office/drawing/2014/main" id="{D117A0A8-FBB7-4EDD-98B9-FB4A424578AD}"/>
              </a:ext>
            </a:extLst>
          </p:cNvPr>
          <p:cNvPicPr>
            <a:picLocks noChangeAspect="1"/>
          </p:cNvPicPr>
          <p:nvPr/>
        </p:nvPicPr>
        <p:blipFill>
          <a:blip r:embed="rId3"/>
          <a:stretch>
            <a:fillRect/>
          </a:stretch>
        </p:blipFill>
        <p:spPr>
          <a:xfrm>
            <a:off x="8169" y="1021382"/>
            <a:ext cx="12192000" cy="2295136"/>
          </a:xfrm>
          <a:prstGeom prst="rect">
            <a:avLst/>
          </a:prstGeom>
        </p:spPr>
      </p:pic>
      <p:sp>
        <p:nvSpPr>
          <p:cNvPr id="13" name="TextBox 12">
            <a:extLst>
              <a:ext uri="{FF2B5EF4-FFF2-40B4-BE49-F238E27FC236}">
                <a16:creationId xmlns:a16="http://schemas.microsoft.com/office/drawing/2014/main" id="{181934B9-B37A-438D-BE4C-47B119F820A4}"/>
              </a:ext>
            </a:extLst>
          </p:cNvPr>
          <p:cNvSpPr txBox="1"/>
          <p:nvPr/>
        </p:nvSpPr>
        <p:spPr>
          <a:xfrm>
            <a:off x="5094" y="4701966"/>
            <a:ext cx="1216747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We use Min-Max Scaler method to normalize the data and transform into Pandas Data frame format.</a:t>
            </a:r>
          </a:p>
        </p:txBody>
      </p:sp>
      <p:pic>
        <p:nvPicPr>
          <p:cNvPr id="14" name="Picture 13">
            <a:extLst>
              <a:ext uri="{FF2B5EF4-FFF2-40B4-BE49-F238E27FC236}">
                <a16:creationId xmlns:a16="http://schemas.microsoft.com/office/drawing/2014/main" id="{29E789B9-ED4C-45B5-8D6A-378B96215D37}"/>
              </a:ext>
            </a:extLst>
          </p:cNvPr>
          <p:cNvPicPr>
            <a:picLocks noChangeAspect="1"/>
          </p:cNvPicPr>
          <p:nvPr/>
        </p:nvPicPr>
        <p:blipFill>
          <a:blip r:embed="rId4"/>
          <a:stretch>
            <a:fillRect/>
          </a:stretch>
        </p:blipFill>
        <p:spPr>
          <a:xfrm>
            <a:off x="8169" y="5150249"/>
            <a:ext cx="7888031" cy="1460229"/>
          </a:xfrm>
          <a:prstGeom prst="rect">
            <a:avLst/>
          </a:prstGeom>
        </p:spPr>
      </p:pic>
    </p:spTree>
    <p:extLst>
      <p:ext uri="{BB962C8B-B14F-4D97-AF65-F5344CB8AC3E}">
        <p14:creationId xmlns:p14="http://schemas.microsoft.com/office/powerpoint/2010/main" val="171386874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10E360-60AE-4C4C-8D3D-C845C443F64E}"/>
              </a:ext>
            </a:extLst>
          </p:cNvPr>
          <p:cNvSpPr txBox="1"/>
          <p:nvPr/>
        </p:nvSpPr>
        <p:spPr>
          <a:xfrm>
            <a:off x="1" y="476672"/>
            <a:ext cx="3906287" cy="369331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We want to use K Means Algorithm to cluster the suburbs by the venues they have.</a:t>
            </a:r>
          </a:p>
          <a:p>
            <a:endParaRPr lang="en-US" dirty="0"/>
          </a:p>
          <a:p>
            <a:r>
              <a:rPr lang="en-US" dirty="0"/>
              <a:t>To determine the Best K, here we have used the Elbow Method.</a:t>
            </a:r>
          </a:p>
          <a:p>
            <a:endParaRPr lang="en-US" dirty="0"/>
          </a:p>
          <a:p>
            <a:r>
              <a:rPr lang="en-US" dirty="0"/>
              <a:t>After several tests, we found that combining the population, income and house price data with venues information will give us the best K =5.</a:t>
            </a:r>
          </a:p>
          <a:p>
            <a:endParaRPr lang="en-US" dirty="0"/>
          </a:p>
          <a:p>
            <a:r>
              <a:rPr lang="en-US" dirty="0"/>
              <a:t>Suburbs now have been clustered into 5.</a:t>
            </a:r>
          </a:p>
        </p:txBody>
      </p:sp>
      <p:sp>
        <p:nvSpPr>
          <p:cNvPr id="5" name="TextBox 4">
            <a:extLst>
              <a:ext uri="{FF2B5EF4-FFF2-40B4-BE49-F238E27FC236}">
                <a16:creationId xmlns:a16="http://schemas.microsoft.com/office/drawing/2014/main" id="{EC1A182C-C4C6-46B0-8E51-338B762B8584}"/>
              </a:ext>
            </a:extLst>
          </p:cNvPr>
          <p:cNvSpPr txBox="1"/>
          <p:nvPr/>
        </p:nvSpPr>
        <p:spPr>
          <a:xfrm>
            <a:off x="0" y="-27384"/>
            <a:ext cx="8400256" cy="369332"/>
          </a:xfrm>
          <a:prstGeom prst="rect">
            <a:avLst/>
          </a:prstGeom>
          <a:noFill/>
        </p:spPr>
        <p:txBody>
          <a:bodyPr wrap="square" rtlCol="0">
            <a:spAutoFit/>
          </a:bodyPr>
          <a:lstStyle/>
          <a:p>
            <a:r>
              <a:rPr lang="en-US" b="1" dirty="0">
                <a:solidFill>
                  <a:schemeClr val="bg1"/>
                </a:solidFill>
              </a:rPr>
              <a:t>Unsupervised Machine Learning – K Means Algorithm</a:t>
            </a:r>
          </a:p>
        </p:txBody>
      </p:sp>
      <p:pic>
        <p:nvPicPr>
          <p:cNvPr id="2" name="Picture 1">
            <a:extLst>
              <a:ext uri="{FF2B5EF4-FFF2-40B4-BE49-F238E27FC236}">
                <a16:creationId xmlns:a16="http://schemas.microsoft.com/office/drawing/2014/main" id="{A8B41AE7-2403-4037-B0CC-9D31905BFECA}"/>
              </a:ext>
            </a:extLst>
          </p:cNvPr>
          <p:cNvPicPr>
            <a:picLocks noChangeAspect="1"/>
          </p:cNvPicPr>
          <p:nvPr/>
        </p:nvPicPr>
        <p:blipFill>
          <a:blip r:embed="rId2"/>
          <a:stretch>
            <a:fillRect/>
          </a:stretch>
        </p:blipFill>
        <p:spPr>
          <a:xfrm>
            <a:off x="-5752" y="4169991"/>
            <a:ext cx="3912040" cy="2415030"/>
          </a:xfrm>
          <a:prstGeom prst="rect">
            <a:avLst/>
          </a:prstGeom>
        </p:spPr>
      </p:pic>
      <p:pic>
        <p:nvPicPr>
          <p:cNvPr id="12" name="Picture 11">
            <a:extLst>
              <a:ext uri="{FF2B5EF4-FFF2-40B4-BE49-F238E27FC236}">
                <a16:creationId xmlns:a16="http://schemas.microsoft.com/office/drawing/2014/main" id="{4AB6C007-38F0-48C4-8A80-98256D07F678}"/>
              </a:ext>
            </a:extLst>
          </p:cNvPr>
          <p:cNvPicPr>
            <a:picLocks noChangeAspect="1"/>
          </p:cNvPicPr>
          <p:nvPr/>
        </p:nvPicPr>
        <p:blipFill>
          <a:blip r:embed="rId3"/>
          <a:stretch>
            <a:fillRect/>
          </a:stretch>
        </p:blipFill>
        <p:spPr>
          <a:xfrm>
            <a:off x="3906288" y="341948"/>
            <a:ext cx="8285712" cy="6245934"/>
          </a:xfrm>
          <a:prstGeom prst="rect">
            <a:avLst/>
          </a:prstGeom>
        </p:spPr>
      </p:pic>
    </p:spTree>
    <p:extLst>
      <p:ext uri="{BB962C8B-B14F-4D97-AF65-F5344CB8AC3E}">
        <p14:creationId xmlns:p14="http://schemas.microsoft.com/office/powerpoint/2010/main" val="171722359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C1A182C-C4C6-46B0-8E51-338B762B8584}"/>
              </a:ext>
            </a:extLst>
          </p:cNvPr>
          <p:cNvSpPr txBox="1"/>
          <p:nvPr/>
        </p:nvSpPr>
        <p:spPr>
          <a:xfrm>
            <a:off x="0" y="-27384"/>
            <a:ext cx="8400256" cy="369332"/>
          </a:xfrm>
          <a:prstGeom prst="rect">
            <a:avLst/>
          </a:prstGeom>
          <a:noFill/>
        </p:spPr>
        <p:txBody>
          <a:bodyPr wrap="square" rtlCol="0">
            <a:spAutoFit/>
          </a:bodyPr>
          <a:lstStyle/>
          <a:p>
            <a:r>
              <a:rPr lang="en-US" b="1" dirty="0">
                <a:solidFill>
                  <a:schemeClr val="bg1"/>
                </a:solidFill>
              </a:rPr>
              <a:t>Supervised Machine Learning – Multiple Linear Regression Algorithm</a:t>
            </a:r>
          </a:p>
        </p:txBody>
      </p:sp>
      <p:sp>
        <p:nvSpPr>
          <p:cNvPr id="7" name="TextBox 6">
            <a:extLst>
              <a:ext uri="{FF2B5EF4-FFF2-40B4-BE49-F238E27FC236}">
                <a16:creationId xmlns:a16="http://schemas.microsoft.com/office/drawing/2014/main" id="{3C818631-DCAF-4506-9C3F-2BF906C01E21}"/>
              </a:ext>
            </a:extLst>
          </p:cNvPr>
          <p:cNvSpPr txBox="1"/>
          <p:nvPr/>
        </p:nvSpPr>
        <p:spPr>
          <a:xfrm>
            <a:off x="-1" y="376929"/>
            <a:ext cx="5447929" cy="132343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600" dirty="0"/>
              <a:t>We use Multiple Linear Regression model to predict Southern Brisbane Suburbs within the 5 clusters. Trained with Inner, Northern, Eastern and Western data. The undervalued outcome for Southern suburbs showing as below, we have plot the undervalued with blue and the overvalued ones with yellow.</a:t>
            </a:r>
          </a:p>
        </p:txBody>
      </p:sp>
      <p:pic>
        <p:nvPicPr>
          <p:cNvPr id="3" name="Picture 2">
            <a:extLst>
              <a:ext uri="{FF2B5EF4-FFF2-40B4-BE49-F238E27FC236}">
                <a16:creationId xmlns:a16="http://schemas.microsoft.com/office/drawing/2014/main" id="{AC0D623E-07E4-4EB2-B9E7-ABD618891356}"/>
              </a:ext>
            </a:extLst>
          </p:cNvPr>
          <p:cNvPicPr>
            <a:picLocks noChangeAspect="1"/>
          </p:cNvPicPr>
          <p:nvPr/>
        </p:nvPicPr>
        <p:blipFill>
          <a:blip r:embed="rId2"/>
          <a:stretch>
            <a:fillRect/>
          </a:stretch>
        </p:blipFill>
        <p:spPr>
          <a:xfrm>
            <a:off x="53152" y="1766778"/>
            <a:ext cx="5322767" cy="48269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id="{7180F852-D6EB-417D-BAA7-3A3F13E2186A}"/>
              </a:ext>
            </a:extLst>
          </p:cNvPr>
          <p:cNvPicPr>
            <a:picLocks noChangeAspect="1"/>
          </p:cNvPicPr>
          <p:nvPr/>
        </p:nvPicPr>
        <p:blipFill>
          <a:blip r:embed="rId3"/>
          <a:stretch>
            <a:fillRect/>
          </a:stretch>
        </p:blipFill>
        <p:spPr>
          <a:xfrm>
            <a:off x="5447929" y="376929"/>
            <a:ext cx="6761606" cy="6216786"/>
          </a:xfrm>
          <a:prstGeom prst="rect">
            <a:avLst/>
          </a:prstGeom>
        </p:spPr>
      </p:pic>
    </p:spTree>
    <p:extLst>
      <p:ext uri="{BB962C8B-B14F-4D97-AF65-F5344CB8AC3E}">
        <p14:creationId xmlns:p14="http://schemas.microsoft.com/office/powerpoint/2010/main" val="24749051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Office Theme">
  <a:themeElements>
    <a:clrScheme name="Custom 2">
      <a:dk1>
        <a:sysClr val="windowText" lastClr="000000"/>
      </a:dk1>
      <a:lt1>
        <a:sysClr val="window" lastClr="FFFFFF"/>
      </a:lt1>
      <a:dk2>
        <a:srgbClr val="3C3C3C"/>
      </a:dk2>
      <a:lt2>
        <a:srgbClr val="B5B5B5"/>
      </a:lt2>
      <a:accent1>
        <a:srgbClr val="FFC000"/>
      </a:accent1>
      <a:accent2>
        <a:srgbClr val="7F7F7F"/>
      </a:accent2>
      <a:accent3>
        <a:srgbClr val="FFE8A2"/>
      </a:accent3>
      <a:accent4>
        <a:srgbClr val="938953"/>
      </a:accent4>
      <a:accent5>
        <a:srgbClr val="CCCCFF"/>
      </a:accent5>
      <a:accent6>
        <a:srgbClr val="FEEFC1"/>
      </a:accent6>
      <a:hlink>
        <a:srgbClr val="0000FF"/>
      </a:hlink>
      <a:folHlink>
        <a:srgbClr val="800080"/>
      </a:folHlink>
    </a:clrScheme>
    <a:fontScheme name="Custom 1">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p">
      <a:majorFont>
        <a:latin typeface="Arial" panose="020F0302020204030204"/>
        <a:ea typeface="微软雅黑"/>
        <a:cs typeface=""/>
      </a:majorFont>
      <a:minorFont>
        <a:latin typeface="Arial"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9D9D9">
            <a:alpha val="50196"/>
          </a:srgb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Review_x0020_Date xmlns="b1f6dea0-849b-4194-9618-177789c80938" xsi:nil="true"/>
    <hdfb836df19a433dbc53455614d27cea xmlns="b1f6dea0-849b-4194-9618-177789c80938">
      <Terms xmlns="http://schemas.microsoft.com/office/infopath/2007/PartnerControls">
        <TermInfo xmlns="http://schemas.microsoft.com/office/infopath/2007/PartnerControls">
          <TermName xmlns="http://schemas.microsoft.com/office/infopath/2007/PartnerControls">General PowerPoint templates</TermName>
          <TermId xmlns="http://schemas.microsoft.com/office/infopath/2007/PartnerControls">a71015f8-f585-40c6-87dc-519b3d28c4e5</TermId>
        </TermInfo>
      </Terms>
    </hdfb836df19a433dbc53455614d27cea>
    <Publish_x0020_Date1 xmlns="b1f6dea0-849b-4194-9618-177789c80938" xsi:nil="true"/>
    <md2ae7fc525c4a52a512f84b8ee00d60 xmlns="b1f6dea0-849b-4194-9618-177789c80938">
      <Terms xmlns="http://schemas.microsoft.com/office/infopath/2007/PartnerControls">
        <TermInfo xmlns="http://schemas.microsoft.com/office/infopath/2007/PartnerControls">
          <TermName xmlns="http://schemas.microsoft.com/office/infopath/2007/PartnerControls">PowerPoint templates</TermName>
          <TermId xmlns="http://schemas.microsoft.com/office/infopath/2007/PartnerControls">e9c8daa4-9189-4dec-8a22-58ec262baf55</TermId>
        </TermInfo>
      </Terms>
    </md2ae7fc525c4a52a512f84b8ee00d60>
    <TaxCatchAll xmlns="b1f6dea0-849b-4194-9618-177789c80938">
      <Value>109</Value>
      <Value>29</Value>
    </TaxCatchAl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oneHD Document" ma:contentTypeID="0x010100031A8ED8B328FA46A7B5B2B5EF2B76570082DE82CCADA11A428A7EBC82F54890AE" ma:contentTypeVersion="6" ma:contentTypeDescription="" ma:contentTypeScope="" ma:versionID="76162d63e26abe4ca3ee35bcc1d0f47b">
  <xsd:schema xmlns:xsd="http://www.w3.org/2001/XMLSchema" xmlns:xs="http://www.w3.org/2001/XMLSchema" xmlns:p="http://schemas.microsoft.com/office/2006/metadata/properties" xmlns:ns2="b1f6dea0-849b-4194-9618-177789c80938" targetNamespace="http://schemas.microsoft.com/office/2006/metadata/properties" ma:root="true" ma:fieldsID="570eed08c3752ed205ffe5be70760e2b" ns2:_="">
    <xsd:import namespace="b1f6dea0-849b-4194-9618-177789c80938"/>
    <xsd:element name="properties">
      <xsd:complexType>
        <xsd:sequence>
          <xsd:element name="documentManagement">
            <xsd:complexType>
              <xsd:all>
                <xsd:element ref="ns2:md2ae7fc525c4a52a512f84b8ee00d60" minOccurs="0"/>
                <xsd:element ref="ns2:TaxCatchAll" minOccurs="0"/>
                <xsd:element ref="ns2:TaxCatchAllLabel" minOccurs="0"/>
                <xsd:element ref="ns2:Review_x0020_Date" minOccurs="0"/>
                <xsd:element ref="ns2:Publish_x0020_Date1" minOccurs="0"/>
                <xsd:element ref="ns2:hdfb836df19a433dbc53455614d27ce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1f6dea0-849b-4194-9618-177789c80938" elementFormDefault="qualified">
    <xsd:import namespace="http://schemas.microsoft.com/office/2006/documentManagement/types"/>
    <xsd:import namespace="http://schemas.microsoft.com/office/infopath/2007/PartnerControls"/>
    <xsd:element name="md2ae7fc525c4a52a512f84b8ee00d60" ma:index="8" nillable="true" ma:taxonomy="true" ma:internalName="md2ae7fc525c4a52a512f84b8ee00d60" ma:taxonomyFieldName="Apply_x0020_to" ma:displayName="Apply to" ma:default="" ma:fieldId="{6d2ae7fc-525c-4a52-a512-f84b8ee00d60}" ma:taxonomyMulti="true" ma:sspId="96e8a722-53d2-4df7-a369-1ad2ed0a9a18" ma:termSetId="3f996375-7379-4be6-a20e-93d83825de7b" ma:anchorId="00000000-0000-0000-0000-000000000000" ma:open="true" ma:isKeyword="false">
      <xsd:complexType>
        <xsd:sequence>
          <xsd:element ref="pc:Terms" minOccurs="0" maxOccurs="1"/>
        </xsd:sequence>
      </xsd:complexType>
    </xsd:element>
    <xsd:element name="TaxCatchAll" ma:index="9" nillable="true" ma:displayName="Taxonomy Catch All Column" ma:hidden="true" ma:list="{24a5b0d3-d56f-4811-be3c-22ee529864ab}" ma:internalName="TaxCatchAll" ma:showField="CatchAllData" ma:web="b1f6dea0-849b-4194-9618-177789c80938">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24a5b0d3-d56f-4811-be3c-22ee529864ab}" ma:internalName="TaxCatchAllLabel" ma:readOnly="true" ma:showField="CatchAllDataLabel" ma:web="b1f6dea0-849b-4194-9618-177789c80938">
      <xsd:complexType>
        <xsd:complexContent>
          <xsd:extension base="dms:MultiChoiceLookup">
            <xsd:sequence>
              <xsd:element name="Value" type="dms:Lookup" maxOccurs="unbounded" minOccurs="0" nillable="true"/>
            </xsd:sequence>
          </xsd:extension>
        </xsd:complexContent>
      </xsd:complexType>
    </xsd:element>
    <xsd:element name="Review_x0020_Date" ma:index="12" nillable="true" ma:displayName="Review Date" ma:format="DateOnly" ma:internalName="Review_x0020_Date">
      <xsd:simpleType>
        <xsd:restriction base="dms:DateTime"/>
      </xsd:simpleType>
    </xsd:element>
    <xsd:element name="Publish_x0020_Date1" ma:index="13" nillable="true" ma:displayName="Publish Date" ma:format="DateOnly" ma:internalName="Publish_x0020_Date1">
      <xsd:simpleType>
        <xsd:restriction base="dms:DateTime"/>
      </xsd:simpleType>
    </xsd:element>
    <xsd:element name="hdfb836df19a433dbc53455614d27cea" ma:index="14" nillable="true" ma:taxonomy="true" ma:internalName="hdfb836df19a433dbc53455614d27cea" ma:taxonomyFieldName="Document_x0020_Category" ma:displayName="Document Category" ma:default="" ma:fieldId="{1dfb836d-f19a-433d-bc53-455614d27cea}" ma:sspId="96e8a722-53d2-4df7-a369-1ad2ed0a9a18" ma:termSetId="3f996375-7379-4be6-a20e-93d83825de7b" ma:anchorId="00000000-0000-0000-0000-000000000000"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286028C-757C-4809-96A9-2A5F0AED67B6}">
  <ds:schemaRefs>
    <ds:schemaRef ds:uri="b1f6dea0-849b-4194-9618-177789c80938"/>
    <ds:schemaRef ds:uri="http://schemas.openxmlformats.org/package/2006/metadata/core-properties"/>
    <ds:schemaRef ds:uri="http://schemas.microsoft.com/office/2006/metadata/properties"/>
    <ds:schemaRef ds:uri="http://schemas.microsoft.com/office/2006/documentManagement/types"/>
    <ds:schemaRef ds:uri="http://www.w3.org/XML/1998/namespace"/>
    <ds:schemaRef ds:uri="http://purl.org/dc/elements/1.1/"/>
    <ds:schemaRef ds:uri="http://schemas.microsoft.com/office/infopath/2007/PartnerControls"/>
    <ds:schemaRef ds:uri="http://purl.org/dc/dcmitype/"/>
    <ds:schemaRef ds:uri="http://purl.org/dc/terms/"/>
  </ds:schemaRefs>
</ds:datastoreItem>
</file>

<file path=customXml/itemProps2.xml><?xml version="1.0" encoding="utf-8"?>
<ds:datastoreItem xmlns:ds="http://schemas.openxmlformats.org/officeDocument/2006/customXml" ds:itemID="{6AD94FFE-02C4-4607-BB84-DA2AF6EFB0F9}">
  <ds:schemaRefs>
    <ds:schemaRef ds:uri="http://schemas.microsoft.com/sharepoint/v3/contenttype/forms"/>
  </ds:schemaRefs>
</ds:datastoreItem>
</file>

<file path=customXml/itemProps3.xml><?xml version="1.0" encoding="utf-8"?>
<ds:datastoreItem xmlns:ds="http://schemas.openxmlformats.org/officeDocument/2006/customXml" ds:itemID="{9C1AC8E1-C38A-4EB6-B4C8-EC43AF7D23B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1f6dea0-849b-4194-9618-177789c8093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12667</TotalTime>
  <Words>796</Words>
  <Application>Microsoft Office PowerPoint</Application>
  <PresentationFormat>Widescreen</PresentationFormat>
  <Paragraphs>63</Paragraphs>
  <Slides>11</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11</vt:i4>
      </vt:variant>
    </vt:vector>
  </HeadingPairs>
  <TitlesOfParts>
    <vt:vector size="18" baseType="lpstr">
      <vt:lpstr>微软雅黑</vt:lpstr>
      <vt:lpstr>Arial</vt:lpstr>
      <vt:lpstr>Arial Black</vt:lpstr>
      <vt:lpstr>Arial Narrow</vt:lpstr>
      <vt:lpstr>Calibri</vt:lpstr>
      <vt:lpstr>Office Theme</vt:lpstr>
      <vt:lpstr>office</vt:lpstr>
      <vt:lpstr>Property Price Analysis                  Brisbane Southern Suburbs 2019</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Corporate presentation template - 2014</dc:title>
  <dc:creator>Windows User</dc:creator>
  <cp:lastModifiedBy>Frank He</cp:lastModifiedBy>
  <cp:revision>371</cp:revision>
  <cp:lastPrinted>2017-11-14T05:54:57Z</cp:lastPrinted>
  <dcterms:created xsi:type="dcterms:W3CDTF">2013-09-27T05:46:40Z</dcterms:created>
  <dcterms:modified xsi:type="dcterms:W3CDTF">2019-08-09T06:15:42Z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ly to">
    <vt:lpwstr>29;#PowerPoint templates|e9c8daa4-9189-4dec-8a22-58ec262baf55</vt:lpwstr>
  </property>
  <property fmtid="{D5CDD505-2E9C-101B-9397-08002B2CF9AE}" pid="3" name="Document Category">
    <vt:lpwstr>109;#General PowerPoint templates|a71015f8-f585-40c6-87dc-519b3d28c4e5</vt:lpwstr>
  </property>
  <property fmtid="{D5CDD505-2E9C-101B-9397-08002B2CF9AE}" pid="4" name="ContentTypeId">
    <vt:lpwstr>0x010100031A8ED8B328FA46A7B5B2B5EF2B76570082DE82CCADA11A428A7EBC82F54890AE</vt:lpwstr>
  </property>
</Properties>
</file>